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76"/>
  </p:notesMasterIdLst>
  <p:sldIdLst>
    <p:sldId id="256" r:id="rId2"/>
    <p:sldId id="318" r:id="rId3"/>
    <p:sldId id="257" r:id="rId4"/>
    <p:sldId id="306" r:id="rId5"/>
    <p:sldId id="263" r:id="rId6"/>
    <p:sldId id="258" r:id="rId7"/>
    <p:sldId id="259" r:id="rId8"/>
    <p:sldId id="260" r:id="rId9"/>
    <p:sldId id="261" r:id="rId10"/>
    <p:sldId id="262" r:id="rId11"/>
    <p:sldId id="265" r:id="rId12"/>
    <p:sldId id="266" r:id="rId13"/>
    <p:sldId id="267" r:id="rId14"/>
    <p:sldId id="268" r:id="rId15"/>
    <p:sldId id="314" r:id="rId16"/>
    <p:sldId id="264" r:id="rId17"/>
    <p:sldId id="319" r:id="rId18"/>
    <p:sldId id="269" r:id="rId19"/>
    <p:sldId id="270" r:id="rId20"/>
    <p:sldId id="271" r:id="rId21"/>
    <p:sldId id="272" r:id="rId22"/>
    <p:sldId id="273" r:id="rId23"/>
    <p:sldId id="274" r:id="rId24"/>
    <p:sldId id="275" r:id="rId25"/>
    <p:sldId id="276" r:id="rId26"/>
    <p:sldId id="321" r:id="rId27"/>
    <p:sldId id="277" r:id="rId28"/>
    <p:sldId id="278" r:id="rId29"/>
    <p:sldId id="279" r:id="rId30"/>
    <p:sldId id="280" r:id="rId31"/>
    <p:sldId id="303" r:id="rId32"/>
    <p:sldId id="330" r:id="rId33"/>
    <p:sldId id="317" r:id="rId34"/>
    <p:sldId id="281" r:id="rId35"/>
    <p:sldId id="304" r:id="rId36"/>
    <p:sldId id="282" r:id="rId37"/>
    <p:sldId id="283" r:id="rId38"/>
    <p:sldId id="315" r:id="rId39"/>
    <p:sldId id="316" r:id="rId40"/>
    <p:sldId id="284" r:id="rId41"/>
    <p:sldId id="286" r:id="rId42"/>
    <p:sldId id="305" r:id="rId43"/>
    <p:sldId id="288" r:id="rId44"/>
    <p:sldId id="287" r:id="rId45"/>
    <p:sldId id="289" r:id="rId46"/>
    <p:sldId id="290" r:id="rId47"/>
    <p:sldId id="291" r:id="rId48"/>
    <p:sldId id="331" r:id="rId49"/>
    <p:sldId id="292" r:id="rId50"/>
    <p:sldId id="293" r:id="rId51"/>
    <p:sldId id="294" r:id="rId52"/>
    <p:sldId id="295" r:id="rId53"/>
    <p:sldId id="296" r:id="rId54"/>
    <p:sldId id="297" r:id="rId55"/>
    <p:sldId id="307" r:id="rId56"/>
    <p:sldId id="308" r:id="rId57"/>
    <p:sldId id="309" r:id="rId58"/>
    <p:sldId id="328" r:id="rId59"/>
    <p:sldId id="310" r:id="rId60"/>
    <p:sldId id="311" r:id="rId61"/>
    <p:sldId id="333" r:id="rId62"/>
    <p:sldId id="320" r:id="rId63"/>
    <p:sldId id="312" r:id="rId64"/>
    <p:sldId id="313" r:id="rId65"/>
    <p:sldId id="324" r:id="rId66"/>
    <p:sldId id="325" r:id="rId67"/>
    <p:sldId id="326" r:id="rId68"/>
    <p:sldId id="327" r:id="rId69"/>
    <p:sldId id="329" r:id="rId70"/>
    <p:sldId id="298" r:id="rId71"/>
    <p:sldId id="299" r:id="rId72"/>
    <p:sldId id="300" r:id="rId73"/>
    <p:sldId id="332" r:id="rId74"/>
    <p:sldId id="302"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Comparison</c:v>
                </c:pt>
              </c:strCache>
            </c:strRef>
          </c:tx>
          <c:dPt>
            <c:idx val="0"/>
            <c:bubble3D val="0"/>
            <c:spPr>
              <a:solidFill>
                <a:schemeClr val="accent6">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E09-450C-A8F2-457E4162BDFA}"/>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E09-450C-A8F2-457E4162BDFA}"/>
              </c:ext>
            </c:extLst>
          </c:dPt>
          <c:dLbls>
            <c:dLbl>
              <c:idx val="0"/>
              <c:layout>
                <c:manualLayout>
                  <c:x val="-8.3073157374135898E-2"/>
                  <c:y val="-0.12081881670123329"/>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r>
                      <a:rPr lang="en-US" sz="1600" dirty="0"/>
                      <a:t>82.6%</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9.0503903477643713E-2"/>
                      <c:h val="6.2580527684840084E-2"/>
                    </c:manualLayout>
                  </c15:layout>
                  <c15:showDataLabelsRange val="0"/>
                </c:ext>
                <c:ext xmlns:c16="http://schemas.microsoft.com/office/drawing/2014/chart" uri="{C3380CC4-5D6E-409C-BE32-E72D297353CC}">
                  <c16:uniqueId val="{00000001-AE09-450C-A8F2-457E4162BDFA}"/>
                </c:ext>
              </c:extLst>
            </c:dLbl>
            <c:dLbl>
              <c:idx val="1"/>
              <c:layout>
                <c:manualLayout>
                  <c:x val="6.0410521786267136E-2"/>
                  <c:y val="0.1171515448207024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r>
                      <a:rPr lang="en-US" sz="1600" dirty="0"/>
                      <a:t>17.4%</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AE09-450C-A8F2-457E4162BDF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Contact evangelism</c:v>
                </c:pt>
                <c:pt idx="1">
                  <c:v>Friendship evangelism</c:v>
                </c:pt>
              </c:strCache>
            </c:strRef>
          </c:cat>
          <c:val>
            <c:numRef>
              <c:f>Sheet1!$B$2:$B$5</c:f>
              <c:numCache>
                <c:formatCode>General</c:formatCode>
                <c:ptCount val="2"/>
                <c:pt idx="0">
                  <c:v>82.6</c:v>
                </c:pt>
                <c:pt idx="1">
                  <c:v>17.399999999999999</c:v>
                </c:pt>
              </c:numCache>
            </c:numRef>
          </c:val>
          <c:extLst>
            <c:ext xmlns:c16="http://schemas.microsoft.com/office/drawing/2014/chart" uri="{C3380CC4-5D6E-409C-BE32-E72D297353CC}">
              <c16:uniqueId val="{00000004-AE09-450C-A8F2-457E4162BDF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0.02129</cdr:x>
      <cdr:y>0.89953</cdr:y>
    </cdr:from>
    <cdr:to>
      <cdr:x>0.4203</cdr:x>
      <cdr:y>0.99227</cdr:y>
    </cdr:to>
    <cdr:sp macro="" textlink="">
      <cdr:nvSpPr>
        <cdr:cNvPr id="4" name="TextBox 3"/>
        <cdr:cNvSpPr txBox="1"/>
      </cdr:nvSpPr>
      <cdr:spPr>
        <a:xfrm xmlns:a="http://schemas.openxmlformats.org/drawingml/2006/main">
          <a:off x="190466" y="3774230"/>
          <a:ext cx="3570051" cy="3891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0.06369</cdr:x>
      <cdr:y>0.78207</cdr:y>
    </cdr:from>
    <cdr:to>
      <cdr:x>0.26809</cdr:x>
      <cdr:y>1</cdr:y>
    </cdr:to>
    <cdr:sp macro="" textlink="">
      <cdr:nvSpPr>
        <cdr:cNvPr id="6" name="TextBox 5"/>
        <cdr:cNvSpPr txBox="1"/>
      </cdr:nvSpPr>
      <cdr:spPr>
        <a:xfrm xmlns:a="http://schemas.openxmlformats.org/drawingml/2006/main">
          <a:off x="569844" y="3281362"/>
          <a:ext cx="1828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6C201-9C18-4C2C-9215-32958937264A}"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3E0DF-4D85-461D-9509-F408F5EF25C1}" type="slidenum">
              <a:rPr lang="en-US" smtClean="0"/>
              <a:t>‹#›</a:t>
            </a:fld>
            <a:endParaRPr lang="en-US" dirty="0"/>
          </a:p>
        </p:txBody>
      </p:sp>
    </p:spTree>
    <p:extLst>
      <p:ext uri="{BB962C8B-B14F-4D97-AF65-F5344CB8AC3E}">
        <p14:creationId xmlns:p14="http://schemas.microsoft.com/office/powerpoint/2010/main" val="162531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3E0DF-4D85-461D-9509-F408F5EF25C1}" type="slidenum">
              <a:rPr lang="en-US" smtClean="0"/>
              <a:t>6</a:t>
            </a:fld>
            <a:endParaRPr lang="en-US" dirty="0"/>
          </a:p>
        </p:txBody>
      </p:sp>
    </p:spTree>
    <p:extLst>
      <p:ext uri="{BB962C8B-B14F-4D97-AF65-F5344CB8AC3E}">
        <p14:creationId xmlns:p14="http://schemas.microsoft.com/office/powerpoint/2010/main" val="19018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3E0DF-4D85-461D-9509-F408F5EF25C1}" type="slidenum">
              <a:rPr lang="en-US" smtClean="0"/>
              <a:t>10</a:t>
            </a:fld>
            <a:endParaRPr lang="en-US" dirty="0"/>
          </a:p>
        </p:txBody>
      </p:sp>
    </p:spTree>
    <p:extLst>
      <p:ext uri="{BB962C8B-B14F-4D97-AF65-F5344CB8AC3E}">
        <p14:creationId xmlns:p14="http://schemas.microsoft.com/office/powerpoint/2010/main" val="98409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3E0DF-4D85-461D-9509-F408F5EF25C1}" type="slidenum">
              <a:rPr lang="en-US" smtClean="0"/>
              <a:t>43</a:t>
            </a:fld>
            <a:endParaRPr lang="en-US" dirty="0"/>
          </a:p>
        </p:txBody>
      </p:sp>
    </p:spTree>
    <p:extLst>
      <p:ext uri="{BB962C8B-B14F-4D97-AF65-F5344CB8AC3E}">
        <p14:creationId xmlns:p14="http://schemas.microsoft.com/office/powerpoint/2010/main" val="350094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3E0DF-4D85-461D-9509-F408F5EF25C1}" type="slidenum">
              <a:rPr lang="en-US" smtClean="0"/>
              <a:t>44</a:t>
            </a:fld>
            <a:endParaRPr lang="en-US" dirty="0"/>
          </a:p>
        </p:txBody>
      </p:sp>
    </p:spTree>
    <p:extLst>
      <p:ext uri="{BB962C8B-B14F-4D97-AF65-F5344CB8AC3E}">
        <p14:creationId xmlns:p14="http://schemas.microsoft.com/office/powerpoint/2010/main" val="38774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9F4E03-1B2A-4116-8C94-E7824DA914AC}" type="datetime1">
              <a:rPr lang="en-US" smtClean="0"/>
              <a:t>10/27/2024</a:t>
            </a:fld>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20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2A941-8F03-41AA-81AB-BCC66315A016}" type="datetime1">
              <a:rPr lang="en-US" smtClean="0"/>
              <a:t>10/27/2024</a:t>
            </a:fld>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8062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ACA3A-9536-421E-BA8D-52E0F463AF34}" type="datetime1">
              <a:rPr lang="en-US" smtClean="0"/>
              <a:t>10/27/2024</a:t>
            </a:fld>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891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C5A29-E0A7-427A-8935-F82A2F8E00F5}" type="datetime1">
              <a:rPr lang="en-US" smtClean="0"/>
              <a:t>10/27/2024</a:t>
            </a:fld>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1222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BA9A0-3086-4498-82EC-F69B82B6242A}" type="datetime1">
              <a:rPr lang="en-US" smtClean="0"/>
              <a:t>10/27/2024</a:t>
            </a:fld>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80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EDCE63-E2B2-4B07-8C36-7734CB4008D0}" type="datetime1">
              <a:rPr lang="en-US" smtClean="0"/>
              <a:t>10/27/2024</a:t>
            </a:fld>
            <a:endParaRPr lang="en-US" dirty="0"/>
          </a:p>
        </p:txBody>
      </p:sp>
      <p:sp>
        <p:nvSpPr>
          <p:cNvPr id="6" name="Footer Placeholder 5"/>
          <p:cNvSpPr>
            <a:spLocks noGrp="1"/>
          </p:cNvSpPr>
          <p:nvPr>
            <p:ph type="ftr" sz="quarter" idx="11"/>
          </p:nvPr>
        </p:nvSpPr>
        <p:spPr/>
        <p:txBody>
          <a:bodyPr/>
          <a:lstStyle/>
          <a:p>
            <a:r>
              <a:rPr lang="en-US" dirty="0"/>
              <a:t>TheExpositor.tv</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6828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9AFCCB-6037-4AAD-93F0-9932DEF06B29}" type="datetime1">
              <a:rPr lang="en-US" smtClean="0"/>
              <a:t>10/27/2024</a:t>
            </a:fld>
            <a:endParaRPr lang="en-US" dirty="0"/>
          </a:p>
        </p:txBody>
      </p:sp>
      <p:sp>
        <p:nvSpPr>
          <p:cNvPr id="8" name="Footer Placeholder 7"/>
          <p:cNvSpPr>
            <a:spLocks noGrp="1"/>
          </p:cNvSpPr>
          <p:nvPr>
            <p:ph type="ftr" sz="quarter" idx="11"/>
          </p:nvPr>
        </p:nvSpPr>
        <p:spPr/>
        <p:txBody>
          <a:bodyPr/>
          <a:lstStyle/>
          <a:p>
            <a:r>
              <a:rPr lang="en-US" dirty="0"/>
              <a:t>TheExpositor.tv</a:t>
            </a:r>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572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856664-A516-48CF-826E-7C0268415E87}" type="datetime1">
              <a:rPr lang="en-US" smtClean="0"/>
              <a:t>10/27/2024</a:t>
            </a:fld>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199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1BA6B5-1675-4E92-906B-F395F5DACFB0}" type="datetime1">
              <a:rPr lang="en-US" smtClean="0"/>
              <a:t>10/27/2024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TheExpositor.tv</a:t>
            </a:r>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080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78E747D-ABC8-481F-8846-F5EEA590A63F}" type="datetime1">
              <a:rPr lang="en-US" smtClean="0"/>
              <a:t>10/27/2024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TheExpositor.tv</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6301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921979-E116-4EFA-AF33-A28C41474E9C}" type="datetime1">
              <a:rPr lang="en-US" smtClean="0"/>
              <a:t>10/27/2024</a:t>
            </a:fld>
            <a:endParaRPr lang="en-US" dirty="0"/>
          </a:p>
        </p:txBody>
      </p:sp>
      <p:sp>
        <p:nvSpPr>
          <p:cNvPr id="6" name="Footer Placeholder 5"/>
          <p:cNvSpPr>
            <a:spLocks noGrp="1"/>
          </p:cNvSpPr>
          <p:nvPr>
            <p:ph type="ftr" sz="quarter" idx="11"/>
          </p:nvPr>
        </p:nvSpPr>
        <p:spPr/>
        <p:txBody>
          <a:bodyPr/>
          <a:lstStyle/>
          <a:p>
            <a:r>
              <a:rPr lang="en-US" dirty="0"/>
              <a:t>TheExpositor.tv</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3899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36A55D8-999C-4527-997E-2F3B01521FD8}" type="datetime1">
              <a:rPr lang="en-US" smtClean="0"/>
              <a:t>10/27/2024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TheExpositor.tv</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8978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folereformedpulpit.com/2017/10/17/so-you-want-to-be-a-street-preacher/" TargetMode="External"/><Relationship Id="rId3" Type="http://schemas.openxmlformats.org/officeDocument/2006/relationships/hyperlink" Target="http://carm.org/biblical-examples-street-preaching" TargetMode="External"/><Relationship Id="rId7" Type="http://schemas.openxmlformats.org/officeDocument/2006/relationships/hyperlink" Target="http://www.gotquestions.org/friendship-evangelism.html" TargetMode="External"/><Relationship Id="rId2" Type="http://schemas.openxmlformats.org/officeDocument/2006/relationships/hyperlink" Target="http://www.streetpreaching.com/openair_preaching.htm" TargetMode="External"/><Relationship Id="rId1" Type="http://schemas.openxmlformats.org/officeDocument/2006/relationships/slideLayout" Target="../slideLayouts/slideLayout2.xml"/><Relationship Id="rId6" Type="http://schemas.openxmlformats.org/officeDocument/2006/relationships/hyperlink" Target="http://www.theexpositor.tv/blog/the-fallacy-of-taking-matthew-1219-out-of-context-jesus-never-opposed-open-air-street-preaching/" TargetMode="External"/><Relationship Id="rId5" Type="http://schemas.openxmlformats.org/officeDocument/2006/relationships/hyperlink" Target="http://carm.org/street-preaching" TargetMode="External"/><Relationship Id="rId4" Type="http://schemas.openxmlformats.org/officeDocument/2006/relationships/hyperlink" Target="http://www.repentamerica.com/streetpreaching.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youtu.be/O3N1NPw5uIM" TargetMode="External"/><Relationship Id="rId2" Type="http://schemas.openxmlformats.org/officeDocument/2006/relationships/hyperlink" Target="http://youtu.be/vWXA3HsC5kg" TargetMode="External"/><Relationship Id="rId1" Type="http://schemas.openxmlformats.org/officeDocument/2006/relationships/slideLayout" Target="../slideLayouts/slideLayout2.xml"/><Relationship Id="rId5" Type="http://schemas.openxmlformats.org/officeDocument/2006/relationships/hyperlink" Target="https://youtu.be/7ILPGcA7ZUQ" TargetMode="External"/><Relationship Id="rId4" Type="http://schemas.openxmlformats.org/officeDocument/2006/relationships/hyperlink" Target="http://youtu.be/WuAaIzQjxm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XTfu5Oam6f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youtu.be/RjEoV9eiZSo"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theexpositor.tv/blog/biblically-applying-romans-13-to-preach-in-spite-police-response-excerpts/" TargetMode="External"/><Relationship Id="rId2" Type="http://schemas.openxmlformats.org/officeDocument/2006/relationships/hyperlink" Target="http://www.theexpositor.tv/?p=8444"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theexpositor.tv/?p=6939"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youtu.be/RjEoV9eiZSo" TargetMode="External"/><Relationship Id="rId3" Type="http://schemas.openxmlformats.org/officeDocument/2006/relationships/hyperlink" Target="https://youtu.be/LosZyMoNeP8" TargetMode="External"/><Relationship Id="rId7" Type="http://schemas.openxmlformats.org/officeDocument/2006/relationships/hyperlink" Target="http://youtu.be/4b7Kn_dvv1E" TargetMode="External"/><Relationship Id="rId2" Type="http://schemas.openxmlformats.org/officeDocument/2006/relationships/hyperlink" Target="https://youtu.be/P0f1uxdgssc" TargetMode="External"/><Relationship Id="rId1" Type="http://schemas.openxmlformats.org/officeDocument/2006/relationships/slideLayout" Target="../slideLayouts/slideLayout2.xml"/><Relationship Id="rId6" Type="http://schemas.openxmlformats.org/officeDocument/2006/relationships/hyperlink" Target="http://youtu.be/cryqLOSQfxc" TargetMode="External"/><Relationship Id="rId5" Type="http://schemas.openxmlformats.org/officeDocument/2006/relationships/hyperlink" Target="http://youtu.be/bescc5Gzfz8" TargetMode="External"/><Relationship Id="rId10" Type="http://schemas.openxmlformats.org/officeDocument/2006/relationships/hyperlink" Target="https://youtu.be/LtEhOfFR3tY" TargetMode="External"/><Relationship Id="rId4" Type="http://schemas.openxmlformats.org/officeDocument/2006/relationships/hyperlink" Target="http://www.youtube.com/watch?v=1plsXGEilKE" TargetMode="External"/><Relationship Id="rId9" Type="http://schemas.openxmlformats.org/officeDocument/2006/relationships/hyperlink" Target="https://youtu.be/bJWBT5HqJwE"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theblaze.com/stories/2014/01/02/here-are-all-the-rights-you-have-when-interacting-with-a-police-officer/" TargetMode="External"/><Relationship Id="rId2" Type="http://schemas.openxmlformats.org/officeDocument/2006/relationships/hyperlink" Target="http://www.theexpositor.tv/wp-content/uploads/Case-law-for-open-air-preachers.docx" TargetMode="External"/><Relationship Id="rId1" Type="http://schemas.openxmlformats.org/officeDocument/2006/relationships/slideLayout" Target="../slideLayouts/slideLayout2.xml"/><Relationship Id="rId4" Type="http://schemas.openxmlformats.org/officeDocument/2006/relationships/hyperlink" Target="http://www.theexpositor.tv/blog/video-on-when-christians-should-not-submit-to-police-officers-or-the-government-and-when-resistance-to-tyrants-is-obedience-to-god/"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theexpositor.tv/blog/the-sinners-prayer-biblical-or-unbiblical-by-bill-rhett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youtu.be/4XgcN7nE6v0" TargetMode="External"/><Relationship Id="rId2" Type="http://schemas.openxmlformats.org/officeDocument/2006/relationships/hyperlink" Target="http://youtu.be/CK4ljmYKno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6330" y="1712081"/>
            <a:ext cx="6853153" cy="1160793"/>
          </a:xfrm>
        </p:spPr>
        <p:txBody>
          <a:bodyPr>
            <a:normAutofit/>
          </a:bodyPr>
          <a:lstStyle/>
          <a:p>
            <a:r>
              <a:rPr lang="en-US" sz="6000" b="1" dirty="0">
                <a:effectLst>
                  <a:outerShdw blurRad="38100" dist="38100" dir="2700000" algn="tl">
                    <a:srgbClr val="000000">
                      <a:alpha val="43137"/>
                    </a:srgbClr>
                  </a:outerShdw>
                </a:effectLst>
              </a:rPr>
              <a:t>BIBLICAL EVANGELISM</a:t>
            </a:r>
            <a:endParaRPr lang="en-US" sz="6000" u="sng"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54955" y="3964580"/>
            <a:ext cx="8825658" cy="543920"/>
          </a:xfrm>
        </p:spPr>
        <p:txBody>
          <a:bodyPr>
            <a:normAutofit fontScale="85000" lnSpcReduction="20000"/>
          </a:bodyPr>
          <a:lstStyle/>
          <a:p>
            <a:r>
              <a:rPr lang="en-US" b="1" dirty="0"/>
              <a:t>By </a:t>
            </a:r>
            <a:r>
              <a:rPr lang="en-US" b="1"/>
              <a:t>Bill Rhetts</a:t>
            </a:r>
            <a:br>
              <a:rPr lang="en-US" dirty="0"/>
            </a:br>
            <a:endParaRPr lang="en-US" dirty="0"/>
          </a:p>
          <a:p>
            <a:endParaRPr lang="en-US" dirty="0"/>
          </a:p>
        </p:txBody>
      </p:sp>
      <p:sp>
        <p:nvSpPr>
          <p:cNvPr id="6" name="Footer Placeholder 5"/>
          <p:cNvSpPr>
            <a:spLocks noGrp="1"/>
          </p:cNvSpPr>
          <p:nvPr>
            <p:ph type="ftr" sz="quarter" idx="11"/>
          </p:nvPr>
        </p:nvSpPr>
        <p:spPr/>
        <p:txBody>
          <a:bodyPr/>
          <a:lstStyle/>
          <a:p>
            <a:r>
              <a:rPr lang="en-US" sz="1600"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
        <p:nvSpPr>
          <p:cNvPr id="7" name="Rectangle 6"/>
          <p:cNvSpPr/>
          <p:nvPr/>
        </p:nvSpPr>
        <p:spPr>
          <a:xfrm>
            <a:off x="1066055" y="4568931"/>
            <a:ext cx="8625308" cy="1477328"/>
          </a:xfrm>
          <a:prstGeom prst="rect">
            <a:avLst/>
          </a:prstGeom>
        </p:spPr>
        <p:txBody>
          <a:bodyPr wrap="square">
            <a:spAutoFit/>
          </a:bodyPr>
          <a:lstStyle/>
          <a:p>
            <a:r>
              <a:rPr lang="en-US" dirty="0"/>
              <a:t>“For I am not ashamed of the gospel, for it is the power of God for salvation to everyone who believes, to the Jew first and also to the Greek.” Rom 1:16</a:t>
            </a:r>
          </a:p>
          <a:p>
            <a:endParaRPr lang="en-US" dirty="0"/>
          </a:p>
          <a:p>
            <a:br>
              <a:rPr lang="en-US" dirty="0"/>
            </a:br>
            <a:r>
              <a:rPr lang="en-US" dirty="0"/>
              <a:t>“Christianity - We can do it the easy way, or God’s way!” - John Bunyan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4756" y="1198712"/>
            <a:ext cx="3958523" cy="2226669"/>
          </a:xfrm>
          <a:prstGeom prst="rect">
            <a:avLst/>
          </a:prstGeom>
        </p:spPr>
      </p:pic>
    </p:spTree>
    <p:extLst>
      <p:ext uri="{BB962C8B-B14F-4D97-AF65-F5344CB8AC3E}">
        <p14:creationId xmlns:p14="http://schemas.microsoft.com/office/powerpoint/2010/main" val="3475085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10</a:t>
            </a:fld>
            <a:endParaRPr lang="en-US" dirty="0"/>
          </a:p>
        </p:txBody>
      </p:sp>
      <p:sp>
        <p:nvSpPr>
          <p:cNvPr id="3" name="Rectangle 2"/>
          <p:cNvSpPr/>
          <p:nvPr/>
        </p:nvSpPr>
        <p:spPr>
          <a:xfrm>
            <a:off x="2564697" y="2739352"/>
            <a:ext cx="5416868" cy="1037785"/>
          </a:xfrm>
          <a:prstGeom prst="rect">
            <a:avLst/>
          </a:prstGeom>
        </p:spPr>
        <p:txBody>
          <a:bodyPr wrap="none">
            <a:spAutoFit/>
          </a:bodyPr>
          <a:lstStyle/>
          <a:p>
            <a:pPr>
              <a:lnSpc>
                <a:spcPct val="107000"/>
              </a:lnSpc>
              <a:spcAft>
                <a:spcPts val="8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The Evangelist</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437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The</a:t>
            </a:r>
            <a:r>
              <a:rPr lang="en-US" b="1"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Evangelist</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The word ‘evangelist’ comes from the Greek word εὐαγγελιστής</a:t>
            </a:r>
          </a:p>
          <a:p>
            <a:pPr lvl="0"/>
            <a:r>
              <a:rPr lang="en-US" dirty="0"/>
              <a:t>The transliteration is spelled ‘euangelistḗs’</a:t>
            </a:r>
          </a:p>
          <a:p>
            <a:pPr lvl="0"/>
            <a:r>
              <a:rPr lang="en-US" dirty="0"/>
              <a:t>It is pronounced as </a:t>
            </a:r>
            <a:r>
              <a:rPr lang="en-US" b="1" dirty="0"/>
              <a:t>‘yoo-ang-ghel-is-tace’</a:t>
            </a:r>
          </a:p>
          <a:p>
            <a:pPr lvl="0"/>
            <a:r>
              <a:rPr lang="en-US" dirty="0"/>
              <a:t>It is a noun</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5483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The Evangelist</a:t>
            </a:r>
            <a:br>
              <a:rPr lang="en-US" dirty="0"/>
            </a:br>
            <a:endParaRPr lang="en-US" dirty="0"/>
          </a:p>
        </p:txBody>
      </p:sp>
      <p:sp>
        <p:nvSpPr>
          <p:cNvPr id="3" name="Content Placeholder 2"/>
          <p:cNvSpPr>
            <a:spLocks noGrp="1"/>
          </p:cNvSpPr>
          <p:nvPr>
            <p:ph idx="1"/>
          </p:nvPr>
        </p:nvSpPr>
        <p:spPr/>
        <p:txBody>
          <a:bodyPr/>
          <a:lstStyle/>
          <a:p>
            <a:r>
              <a:rPr lang="en-US" dirty="0"/>
              <a:t>Thayer's Definition is ~</a:t>
            </a:r>
          </a:p>
          <a:p>
            <a:pPr lvl="0"/>
            <a:r>
              <a:rPr lang="en-US" dirty="0"/>
              <a:t>A bringer of good tidings</a:t>
            </a:r>
          </a:p>
          <a:p>
            <a:pPr lvl="0"/>
            <a:r>
              <a:rPr lang="en-US" dirty="0"/>
              <a:t>The name given to the NT heralds of salvation through Christ who are not apostles</a:t>
            </a:r>
          </a:p>
          <a:p>
            <a:r>
              <a:rPr lang="en-US" dirty="0"/>
              <a:t>Strong’s #2099 </a:t>
            </a:r>
          </a:p>
          <a:p>
            <a:pPr lvl="0"/>
            <a:r>
              <a:rPr lang="en-US" dirty="0"/>
              <a:t>A preacher of the Gospel is an evangelist</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4349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92553"/>
          </a:xfrm>
        </p:spPr>
        <p:txBody>
          <a:bodyPr/>
          <a:lstStyle/>
          <a:p>
            <a:r>
              <a:rPr lang="en-US" sz="4000" b="1" dirty="0">
                <a:effectLst>
                  <a:outerShdw blurRad="38100" dist="38100" dir="2700000" algn="tl">
                    <a:srgbClr val="000000">
                      <a:alpha val="43137"/>
                    </a:srgbClr>
                  </a:outerShdw>
                </a:effectLst>
              </a:rPr>
              <a:t>The Evangelist</a:t>
            </a:r>
          </a:p>
        </p:txBody>
      </p:sp>
      <p:sp>
        <p:nvSpPr>
          <p:cNvPr id="3" name="Content Placeholder 2"/>
          <p:cNvSpPr>
            <a:spLocks noGrp="1"/>
          </p:cNvSpPr>
          <p:nvPr>
            <p:ph idx="1"/>
          </p:nvPr>
        </p:nvSpPr>
        <p:spPr/>
        <p:txBody>
          <a:bodyPr/>
          <a:lstStyle/>
          <a:p>
            <a:r>
              <a:rPr lang="en-US" dirty="0"/>
              <a:t>It is also a derivative from ~ </a:t>
            </a:r>
          </a:p>
          <a:p>
            <a:r>
              <a:rPr lang="en-US" dirty="0"/>
              <a:t>The Greek word εὐαγγελίζω</a:t>
            </a:r>
          </a:p>
          <a:p>
            <a:r>
              <a:rPr lang="en-US" dirty="0"/>
              <a:t>The transliteration is spelled euangelízō </a:t>
            </a:r>
          </a:p>
          <a:p>
            <a:r>
              <a:rPr lang="en-US" dirty="0"/>
              <a:t>It is pronounced as </a:t>
            </a:r>
            <a:r>
              <a:rPr lang="en-US" b="1" dirty="0"/>
              <a:t>‘yoo-ang-ghel-id'-zo’</a:t>
            </a:r>
          </a:p>
          <a:p>
            <a:r>
              <a:rPr lang="en-US" dirty="0"/>
              <a:t>It is </a:t>
            </a:r>
            <a:r>
              <a:rPr lang="en-US" b="1" i="1" u="sng" dirty="0">
                <a:effectLst>
                  <a:outerShdw blurRad="38100" dist="38100" dir="2700000" algn="tl">
                    <a:srgbClr val="000000">
                      <a:alpha val="43137"/>
                    </a:srgbClr>
                  </a:outerShdw>
                </a:effectLst>
              </a:rPr>
              <a:t>a verb!</a:t>
            </a:r>
          </a:p>
          <a:p>
            <a:endParaRPr lang="en-US" dirty="0"/>
          </a:p>
        </p:txBody>
      </p:sp>
      <p:sp>
        <p:nvSpPr>
          <p:cNvPr id="5" name="Footer Placeholder 4"/>
          <p:cNvSpPr>
            <a:spLocks noGrp="1"/>
          </p:cNvSpPr>
          <p:nvPr>
            <p:ph type="ftr" sz="quarter" idx="11"/>
          </p:nvPr>
        </p:nvSpPr>
        <p:spPr/>
        <p:txBody>
          <a:bodyPr/>
          <a:lstStyle/>
          <a:p>
            <a:r>
              <a:rPr lang="en-US" sz="1200"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45297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27794"/>
            <a:ext cx="10058400" cy="677224"/>
          </a:xfrm>
        </p:spPr>
        <p:txBody>
          <a:bodyPr/>
          <a:lstStyle/>
          <a:p>
            <a:r>
              <a:rPr lang="en-US" sz="4000" b="1" dirty="0">
                <a:effectLst>
                  <a:outerShdw blurRad="38100" dist="38100" dir="2700000" algn="tl">
                    <a:srgbClr val="000000">
                      <a:alpha val="43137"/>
                    </a:srgbClr>
                  </a:outerShdw>
                </a:effectLst>
              </a:rPr>
              <a:t>The Evangelist </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4293" y="2095500"/>
            <a:ext cx="8946541" cy="4444999"/>
          </a:xfrm>
        </p:spPr>
        <p:txBody>
          <a:bodyPr>
            <a:normAutofit/>
          </a:bodyPr>
          <a:lstStyle/>
          <a:p>
            <a:r>
              <a:rPr lang="en-US" dirty="0"/>
              <a:t>Thayer's Definition is ~</a:t>
            </a:r>
          </a:p>
          <a:p>
            <a:pPr lvl="0"/>
            <a:r>
              <a:rPr lang="en-US" dirty="0"/>
              <a:t>To bring good news</a:t>
            </a:r>
          </a:p>
          <a:p>
            <a:pPr lvl="0"/>
            <a:r>
              <a:rPr lang="en-US" dirty="0"/>
              <a:t>To announce or proclaim glad tidings</a:t>
            </a:r>
          </a:p>
          <a:p>
            <a:pPr lvl="0"/>
            <a:r>
              <a:rPr lang="en-US" dirty="0"/>
              <a:t>It’s used in the O.T. for any kind of good news</a:t>
            </a:r>
          </a:p>
          <a:p>
            <a:pPr lvl="0"/>
            <a:r>
              <a:rPr lang="en-US" dirty="0"/>
              <a:t>It’s used in the N.T. especially of the glad tidings of the coming kingdom of God, and of the salvation to be obtained in it through Christ, and of what relates to this salvation</a:t>
            </a:r>
          </a:p>
          <a:p>
            <a:pPr lvl="0"/>
            <a:r>
              <a:rPr lang="en-US" dirty="0"/>
              <a:t>To instruct (people) concerning the things that pertain to Christian salvation</a:t>
            </a:r>
          </a:p>
          <a:p>
            <a:pPr marL="0" indent="0">
              <a:buNone/>
            </a:pPr>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19234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41981"/>
          </a:xfrm>
        </p:spPr>
        <p:txBody>
          <a:bodyPr/>
          <a:lstStyle/>
          <a:p>
            <a:r>
              <a:rPr lang="en-US" sz="4000" b="1" dirty="0">
                <a:effectLst>
                  <a:outerShdw blurRad="38100" dist="38100" dir="2700000" algn="tl">
                    <a:srgbClr val="000000">
                      <a:alpha val="43137"/>
                    </a:srgbClr>
                  </a:outerShdw>
                </a:effectLst>
              </a:rPr>
              <a:t>The Evangelist</a:t>
            </a:r>
            <a:endParaRPr lang="en-US" sz="4000" dirty="0"/>
          </a:p>
        </p:txBody>
      </p:sp>
      <p:sp>
        <p:nvSpPr>
          <p:cNvPr id="3" name="Content Placeholder 2"/>
          <p:cNvSpPr>
            <a:spLocks noGrp="1"/>
          </p:cNvSpPr>
          <p:nvPr>
            <p:ph idx="1"/>
          </p:nvPr>
        </p:nvSpPr>
        <p:spPr/>
        <p:txBody>
          <a:bodyPr/>
          <a:lstStyle/>
          <a:p>
            <a:r>
              <a:rPr lang="en-US" dirty="0"/>
              <a:t>Strong’s #2097 </a:t>
            </a:r>
          </a:p>
          <a:p>
            <a:pPr lvl="0"/>
            <a:r>
              <a:rPr lang="en-US" dirty="0"/>
              <a:t>To announce the good news</a:t>
            </a:r>
          </a:p>
          <a:p>
            <a:pPr lvl="0"/>
            <a:r>
              <a:rPr lang="en-US" dirty="0"/>
              <a:t>To declare</a:t>
            </a:r>
          </a:p>
          <a:p>
            <a:pPr lvl="0"/>
            <a:r>
              <a:rPr lang="en-US" dirty="0"/>
              <a:t>To preach the Gospel</a:t>
            </a:r>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15893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5985"/>
            <a:ext cx="10058400" cy="1450757"/>
          </a:xfrm>
        </p:spPr>
        <p:txBody>
          <a:bodyPr/>
          <a:lstStyle/>
          <a:p>
            <a:r>
              <a:rPr lang="en-US" sz="4000" b="1" dirty="0">
                <a:effectLst>
                  <a:outerShdw blurRad="38100" dist="38100" dir="2700000" algn="tl">
                    <a:srgbClr val="000000">
                      <a:alpha val="43137"/>
                    </a:srgbClr>
                  </a:outerShdw>
                </a:effectLst>
              </a:rPr>
              <a:t>The Evangelist</a:t>
            </a:r>
            <a:br>
              <a:rPr lang="en-US" sz="4000" b="1" dirty="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2" y="1853248"/>
            <a:ext cx="9625758" cy="4559299"/>
          </a:xfrm>
        </p:spPr>
        <p:txBody>
          <a:bodyPr>
            <a:normAutofit lnSpcReduction="10000"/>
          </a:bodyPr>
          <a:lstStyle/>
          <a:p>
            <a:r>
              <a:rPr lang="en-US" dirty="0"/>
              <a:t>Sadly today some within the church wrongfully believe that only </a:t>
            </a:r>
            <a:r>
              <a:rPr lang="en-US" b="1" dirty="0">
                <a:effectLst>
                  <a:outerShdw blurRad="38100" dist="38100" dir="2700000" algn="tl">
                    <a:srgbClr val="000000">
                      <a:alpha val="43137"/>
                    </a:srgbClr>
                  </a:outerShdw>
                </a:effectLst>
              </a:rPr>
              <a:t>some</a:t>
            </a:r>
            <a:r>
              <a:rPr lang="en-US" dirty="0"/>
              <a:t> are called to evangelize.</a:t>
            </a:r>
          </a:p>
          <a:p>
            <a:r>
              <a:rPr lang="en-US" dirty="0"/>
              <a:t>They gleam that from Eph 4:11, “And He Himself gave some to be apostles, some prophets, </a:t>
            </a:r>
            <a:r>
              <a:rPr lang="en-US" b="1" u="sng" dirty="0">
                <a:effectLst>
                  <a:outerShdw blurRad="38100" dist="38100" dir="2700000" algn="tl">
                    <a:srgbClr val="000000">
                      <a:alpha val="43137"/>
                    </a:srgbClr>
                  </a:outerShdw>
                </a:effectLst>
              </a:rPr>
              <a:t>some evangelists</a:t>
            </a:r>
            <a:r>
              <a:rPr lang="en-US" dirty="0"/>
              <a:t>, and some pastors and teachers,” </a:t>
            </a:r>
            <a:br>
              <a:rPr lang="en-US" dirty="0"/>
            </a:br>
            <a:br>
              <a:rPr lang="en-US" dirty="0"/>
            </a:br>
            <a:r>
              <a:rPr lang="en-US" dirty="0"/>
              <a:t>Many Christians believe that vs 11 is speaking specifically of spiritual gifts only, and only for </a:t>
            </a:r>
            <a:r>
              <a:rPr lang="en-US" b="1" dirty="0">
                <a:effectLst>
                  <a:outerShdw blurRad="38100" dist="38100" dir="2700000" algn="tl">
                    <a:srgbClr val="000000">
                      <a:alpha val="43137"/>
                    </a:srgbClr>
                  </a:outerShdw>
                </a:effectLst>
              </a:rPr>
              <a:t>some</a:t>
            </a:r>
            <a:r>
              <a:rPr lang="en-US" dirty="0"/>
              <a:t> (as does 1</a:t>
            </a:r>
            <a:r>
              <a:rPr lang="en-US" baseline="30000" dirty="0"/>
              <a:t>st</a:t>
            </a:r>
            <a:r>
              <a:rPr lang="en-US" dirty="0"/>
              <a:t> Cor 12:4 &amp; Rom 12:6).</a:t>
            </a:r>
          </a:p>
          <a:p>
            <a:r>
              <a:rPr lang="en-US" dirty="0"/>
              <a:t>Though some may be more specifically and uniquely gifted to evangelize than some, but we are all generally obligated (indebted) to share the Gospel (Rom 1:14). </a:t>
            </a:r>
          </a:p>
          <a:p>
            <a:r>
              <a:rPr lang="en-US" dirty="0"/>
              <a:t>The next verse better explains </a:t>
            </a:r>
          </a:p>
          <a:p>
            <a:r>
              <a:rPr lang="en-US" dirty="0"/>
              <a:t>In context </a:t>
            </a:r>
            <a:r>
              <a:rPr lang="en-US" b="1" u="sng" dirty="0">
                <a:effectLst>
                  <a:outerShdw blurRad="38100" dist="38100" dir="2700000" algn="tl">
                    <a:srgbClr val="000000">
                      <a:alpha val="43137"/>
                    </a:srgbClr>
                  </a:outerShdw>
                </a:effectLst>
              </a:rPr>
              <a:t>vs 12</a:t>
            </a:r>
            <a:r>
              <a:rPr lang="en-US" dirty="0"/>
              <a:t> makes it clear that vs 11 is </a:t>
            </a:r>
            <a:r>
              <a:rPr lang="en-US" b="1" dirty="0">
                <a:effectLst>
                  <a:outerShdw blurRad="38100" dist="38100" dir="2700000" algn="tl">
                    <a:srgbClr val="000000">
                      <a:alpha val="43137"/>
                    </a:srgbClr>
                  </a:outerShdw>
                </a:effectLst>
              </a:rPr>
              <a:t>“for the </a:t>
            </a:r>
            <a:r>
              <a:rPr lang="en-US" b="1" u="sng" dirty="0">
                <a:solidFill>
                  <a:schemeClr val="tx1"/>
                </a:solidFill>
                <a:effectLst>
                  <a:outerShdw blurRad="38100" dist="38100" dir="2700000" algn="tl">
                    <a:srgbClr val="000000">
                      <a:alpha val="43137"/>
                    </a:srgbClr>
                  </a:outerShdw>
                </a:effectLst>
              </a:rPr>
              <a:t>equipping</a:t>
            </a:r>
            <a:r>
              <a:rPr lang="en-US" b="1" dirty="0">
                <a:effectLst>
                  <a:outerShdw blurRad="38100" dist="38100" dir="2700000" algn="tl">
                    <a:srgbClr val="000000">
                      <a:alpha val="43137"/>
                    </a:srgbClr>
                  </a:outerShdw>
                </a:effectLst>
              </a:rPr>
              <a:t> of the saints for the </a:t>
            </a:r>
            <a:r>
              <a:rPr lang="en-US" b="1" u="sng" dirty="0">
                <a:effectLst>
                  <a:outerShdw blurRad="38100" dist="38100" dir="2700000" algn="tl">
                    <a:srgbClr val="000000">
                      <a:alpha val="43137"/>
                    </a:srgbClr>
                  </a:outerShdw>
                </a:effectLst>
              </a:rPr>
              <a:t>work of ministry</a:t>
            </a:r>
            <a:r>
              <a:rPr lang="en-US" b="1" dirty="0">
                <a:effectLst>
                  <a:outerShdw blurRad="38100" dist="38100" dir="2700000" algn="tl">
                    <a:srgbClr val="000000">
                      <a:alpha val="43137"/>
                    </a:srgbClr>
                  </a:outerShdw>
                </a:effectLst>
              </a:rPr>
              <a:t>, and for the </a:t>
            </a:r>
            <a:r>
              <a:rPr lang="en-US" b="1" u="sng" dirty="0">
                <a:effectLst>
                  <a:outerShdw blurRad="38100" dist="38100" dir="2700000" algn="tl">
                    <a:srgbClr val="000000">
                      <a:alpha val="43137"/>
                    </a:srgbClr>
                  </a:outerShdw>
                </a:effectLst>
              </a:rPr>
              <a:t>edifying</a:t>
            </a:r>
            <a:r>
              <a:rPr lang="en-US" b="1" dirty="0">
                <a:effectLst>
                  <a:outerShdw blurRad="38100" dist="38100" dir="2700000" algn="tl">
                    <a:srgbClr val="000000">
                      <a:alpha val="43137"/>
                    </a:srgbClr>
                  </a:outerShdw>
                </a:effectLst>
              </a:rPr>
              <a:t> of the body of Christ,”</a:t>
            </a:r>
          </a:p>
          <a:p>
            <a:r>
              <a:rPr lang="en-US" dirty="0"/>
              <a:t>That is what we are doing today. </a:t>
            </a:r>
            <a:r>
              <a:rPr lang="en-US" b="1" dirty="0">
                <a:effectLst>
                  <a:outerShdw blurRad="38100" dist="38100" dir="2700000" algn="tl">
                    <a:srgbClr val="000000">
                      <a:alpha val="43137"/>
                    </a:srgbClr>
                  </a:outerShdw>
                </a:effectLst>
              </a:rPr>
              <a:t>Training</a:t>
            </a:r>
            <a:r>
              <a:rPr lang="en-US" dirty="0"/>
              <a:t>, </a:t>
            </a:r>
            <a:r>
              <a:rPr lang="en-US" b="1" dirty="0">
                <a:effectLst>
                  <a:outerShdw blurRad="38100" dist="38100" dir="2700000" algn="tl">
                    <a:srgbClr val="000000">
                      <a:alpha val="43137"/>
                    </a:srgbClr>
                  </a:outerShdw>
                </a:effectLst>
              </a:rPr>
              <a:t>equipping</a:t>
            </a:r>
            <a:r>
              <a:rPr lang="en-US" dirty="0"/>
              <a:t>, and </a:t>
            </a:r>
            <a:r>
              <a:rPr lang="en-US" b="1" dirty="0">
                <a:effectLst>
                  <a:outerShdw blurRad="38100" dist="38100" dir="2700000" algn="tl">
                    <a:srgbClr val="000000">
                      <a:alpha val="43137"/>
                    </a:srgbClr>
                  </a:outerShdw>
                </a:effectLst>
              </a:rPr>
              <a:t>edifying,</a:t>
            </a:r>
            <a:r>
              <a:rPr lang="en-US" dirty="0"/>
              <a:t> for the work of the ministry.</a:t>
            </a:r>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28177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sz="4000" b="1" dirty="0">
                <a:effectLst>
                  <a:outerShdw blurRad="38100" dist="38100" dir="2700000" algn="tl">
                    <a:srgbClr val="000000">
                      <a:alpha val="43137"/>
                    </a:srgbClr>
                  </a:outerShdw>
                </a:effectLst>
              </a:rPr>
              <a:t>The Evangelist</a:t>
            </a:r>
            <a:endParaRPr lang="en-US" sz="4000" dirty="0"/>
          </a:p>
        </p:txBody>
      </p:sp>
      <p:sp>
        <p:nvSpPr>
          <p:cNvPr id="3" name="Content Placeholder 2"/>
          <p:cNvSpPr>
            <a:spLocks noGrp="1"/>
          </p:cNvSpPr>
          <p:nvPr>
            <p:ph idx="1"/>
          </p:nvPr>
        </p:nvSpPr>
        <p:spPr/>
        <p:txBody>
          <a:bodyPr>
            <a:normAutofit/>
          </a:bodyPr>
          <a:lstStyle/>
          <a:p>
            <a:r>
              <a:rPr lang="en-US" dirty="0"/>
              <a:t>In other words</a:t>
            </a:r>
          </a:p>
          <a:p>
            <a:r>
              <a:rPr lang="en-US" dirty="0"/>
              <a:t>Today Christians are trained up and equipped by pastors, teachers, and </a:t>
            </a:r>
            <a:r>
              <a:rPr lang="en-US" b="1" dirty="0">
                <a:effectLst>
                  <a:outerShdw blurRad="38100" dist="38100" dir="2700000" algn="tl">
                    <a:srgbClr val="000000">
                      <a:alpha val="43137"/>
                    </a:srgbClr>
                  </a:outerShdw>
                </a:effectLst>
              </a:rPr>
              <a:t>evangelists</a:t>
            </a:r>
            <a:endParaRPr lang="en-US" dirty="0"/>
          </a:p>
          <a:p>
            <a:r>
              <a:rPr lang="en-US" dirty="0"/>
              <a:t>Not everyone has the specific </a:t>
            </a:r>
            <a:r>
              <a:rPr lang="en-US" b="1" dirty="0"/>
              <a:t>title of evangelist</a:t>
            </a:r>
            <a:r>
              <a:rPr lang="en-US" dirty="0"/>
              <a:t>, </a:t>
            </a:r>
            <a:r>
              <a:rPr lang="en-US" b="1" dirty="0">
                <a:effectLst>
                  <a:outerShdw blurRad="38100" dist="38100" dir="2700000" algn="tl">
                    <a:srgbClr val="000000">
                      <a:alpha val="43137"/>
                    </a:srgbClr>
                  </a:outerShdw>
                </a:effectLst>
              </a:rPr>
              <a:t>but we’re all called to evangelize</a:t>
            </a:r>
          </a:p>
          <a:p>
            <a:r>
              <a:rPr lang="en-US" b="1" dirty="0">
                <a:effectLst>
                  <a:outerShdw blurRad="38100" dist="38100" dir="2700000" algn="tl">
                    <a:srgbClr val="000000">
                      <a:alpha val="43137"/>
                    </a:srgbClr>
                  </a:outerShdw>
                </a:effectLst>
              </a:rPr>
              <a:t>All Christians are to do the work of an evangelist</a:t>
            </a:r>
            <a:r>
              <a:rPr lang="en-US" dirty="0"/>
              <a:t>, but not all Christians are evangelists</a:t>
            </a:r>
          </a:p>
          <a:p>
            <a:r>
              <a:rPr lang="en-US" dirty="0"/>
              <a:t>An evangelist possesses a unique ability, to present the Gospel more effectively to </a:t>
            </a:r>
            <a:r>
              <a:rPr lang="en-US" b="1" dirty="0">
                <a:effectLst>
                  <a:outerShdw blurRad="38100" dist="38100" dir="2700000" algn="tl">
                    <a:srgbClr val="000000">
                      <a:alpha val="43137"/>
                    </a:srgbClr>
                  </a:outerShdw>
                </a:effectLst>
              </a:rPr>
              <a:t>unbelievers </a:t>
            </a:r>
            <a:r>
              <a:rPr lang="en-US" dirty="0"/>
              <a:t>(but all Christians are called to evangelize)</a:t>
            </a:r>
          </a:p>
          <a:p>
            <a:r>
              <a:rPr lang="en-US" dirty="0"/>
              <a:t>An evangelist possesses a unique ability to train other </a:t>
            </a:r>
            <a:r>
              <a:rPr lang="en-US" b="1" dirty="0">
                <a:effectLst>
                  <a:outerShdw blurRad="38100" dist="38100" dir="2700000" algn="tl">
                    <a:srgbClr val="000000">
                      <a:alpha val="43137"/>
                    </a:srgbClr>
                  </a:outerShdw>
                </a:effectLst>
              </a:rPr>
              <a:t>believers</a:t>
            </a:r>
            <a:r>
              <a:rPr lang="en-US" dirty="0"/>
              <a:t> in evangelism, with the common goal of implementing the Great Commission </a:t>
            </a:r>
          </a:p>
          <a:p>
            <a:r>
              <a:rPr lang="en-US" dirty="0"/>
              <a:t>As Warren Wiersbe said, “Evangelism is not a toy to play with. It’s a tool to build with.”</a:t>
            </a:r>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31928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18</a:t>
            </a:fld>
            <a:endParaRPr lang="en-US" dirty="0"/>
          </a:p>
        </p:txBody>
      </p:sp>
      <p:sp>
        <p:nvSpPr>
          <p:cNvPr id="3" name="Rectangle 2"/>
          <p:cNvSpPr/>
          <p:nvPr/>
        </p:nvSpPr>
        <p:spPr>
          <a:xfrm>
            <a:off x="1945974" y="2047279"/>
            <a:ext cx="6563015" cy="2215991"/>
          </a:xfrm>
          <a:prstGeom prst="rect">
            <a:avLst/>
          </a:prstGeom>
        </p:spPr>
        <p:txBody>
          <a:bodyPr wrap="none">
            <a:spAutoFit/>
          </a:bodyPr>
          <a:lstStyle/>
          <a:p>
            <a:pPr algn="ct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Boldness,</a:t>
            </a:r>
            <a:r>
              <a:rPr lang="en-US"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 </a:t>
            </a: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courage </a:t>
            </a:r>
            <a:b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b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&amp; confidence </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529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Boldness, courage, or confidence </a:t>
            </a:r>
            <a:br>
              <a:rPr lang="en-US" dirty="0"/>
            </a:br>
            <a:endParaRPr lang="en-US" dirty="0"/>
          </a:p>
        </p:txBody>
      </p:sp>
      <p:sp>
        <p:nvSpPr>
          <p:cNvPr id="3" name="Content Placeholder 2"/>
          <p:cNvSpPr>
            <a:spLocks noGrp="1"/>
          </p:cNvSpPr>
          <p:nvPr>
            <p:ph idx="1"/>
          </p:nvPr>
        </p:nvSpPr>
        <p:spPr/>
        <p:txBody>
          <a:bodyPr>
            <a:normAutofit/>
          </a:bodyPr>
          <a:lstStyle/>
          <a:p>
            <a:r>
              <a:rPr lang="en-US" dirty="0"/>
              <a:t>Where does it come from? </a:t>
            </a:r>
          </a:p>
          <a:p>
            <a:r>
              <a:rPr lang="en-US" dirty="0"/>
              <a:t>Not of ourselves. It all comes from the Lord.</a:t>
            </a:r>
          </a:p>
          <a:p>
            <a:r>
              <a:rPr lang="en-US" dirty="0"/>
              <a:t>It comes from that 3-D relationship (upward, inward, then outward)</a:t>
            </a:r>
          </a:p>
          <a:p>
            <a:r>
              <a:rPr lang="en-US" dirty="0"/>
              <a:t>Paul said in 2 Tim 1:7, “For </a:t>
            </a:r>
            <a:r>
              <a:rPr lang="en-US" b="1" dirty="0">
                <a:effectLst>
                  <a:outerShdw blurRad="38100" dist="38100" dir="2700000" algn="tl">
                    <a:srgbClr val="000000">
                      <a:alpha val="43137"/>
                    </a:srgbClr>
                  </a:outerShdw>
                </a:effectLst>
              </a:rPr>
              <a:t>God</a:t>
            </a:r>
            <a:r>
              <a:rPr lang="en-US" dirty="0"/>
              <a:t> hath not given us the spirit of fear; but of </a:t>
            </a:r>
            <a:r>
              <a:rPr lang="en-US" b="1" dirty="0">
                <a:effectLst>
                  <a:outerShdw blurRad="38100" dist="38100" dir="2700000" algn="tl">
                    <a:srgbClr val="000000">
                      <a:alpha val="43137"/>
                    </a:srgbClr>
                  </a:outerShdw>
                </a:effectLst>
              </a:rPr>
              <a:t>power</a:t>
            </a:r>
            <a:r>
              <a:rPr lang="en-US" dirty="0"/>
              <a:t>, and of </a:t>
            </a:r>
            <a:r>
              <a:rPr lang="en-US" b="1" dirty="0">
                <a:effectLst>
                  <a:outerShdw blurRad="38100" dist="38100" dir="2700000" algn="tl">
                    <a:srgbClr val="000000">
                      <a:alpha val="43137"/>
                    </a:srgbClr>
                  </a:outerShdw>
                </a:effectLst>
              </a:rPr>
              <a:t>love</a:t>
            </a:r>
            <a:r>
              <a:rPr lang="en-US" dirty="0"/>
              <a:t>, and of a </a:t>
            </a:r>
            <a:r>
              <a:rPr lang="en-US" b="1" dirty="0">
                <a:effectLst>
                  <a:outerShdw blurRad="38100" dist="38100" dir="2700000" algn="tl">
                    <a:srgbClr val="000000">
                      <a:alpha val="43137"/>
                    </a:srgbClr>
                  </a:outerShdw>
                </a:effectLst>
              </a:rPr>
              <a:t>sound mind</a:t>
            </a:r>
            <a:r>
              <a:rPr lang="en-US" dirty="0"/>
              <a:t>.’</a:t>
            </a:r>
          </a:p>
          <a:p>
            <a:r>
              <a:rPr lang="en-US" dirty="0"/>
              <a:t>Paul said</a:t>
            </a:r>
            <a:r>
              <a:rPr lang="en-US" b="1" dirty="0"/>
              <a:t> </a:t>
            </a:r>
            <a:r>
              <a:rPr lang="en-US" dirty="0"/>
              <a:t>Eph 6:19-20, , “And for me, that utterance may be given unto me, that I may open my mouth </a:t>
            </a:r>
            <a:r>
              <a:rPr lang="en-US" b="1" dirty="0">
                <a:effectLst>
                  <a:outerShdw blurRad="38100" dist="38100" dir="2700000" algn="tl">
                    <a:srgbClr val="000000">
                      <a:alpha val="43137"/>
                    </a:srgbClr>
                  </a:outerShdw>
                </a:effectLst>
              </a:rPr>
              <a:t>boldly</a:t>
            </a:r>
            <a:r>
              <a:rPr lang="en-US" dirty="0"/>
              <a:t>, to make known the mystery of the gospel, For which I am an ambassador in bonds: that therein I may speak </a:t>
            </a:r>
            <a:r>
              <a:rPr lang="en-US" b="1" dirty="0">
                <a:effectLst>
                  <a:outerShdw blurRad="38100" dist="38100" dir="2700000" algn="tl">
                    <a:srgbClr val="000000">
                      <a:alpha val="43137"/>
                    </a:srgbClr>
                  </a:outerShdw>
                </a:effectLst>
              </a:rPr>
              <a:t>boldly</a:t>
            </a:r>
            <a:r>
              <a:rPr lang="en-US" dirty="0"/>
              <a:t>, as I ought to speak.” </a:t>
            </a:r>
          </a:p>
          <a:p>
            <a:pPr marL="0" indent="0">
              <a:buNone/>
            </a:pPr>
            <a:endParaRPr lang="en-US" dirty="0"/>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9279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TheExpositor.tv</a:t>
            </a:r>
          </a:p>
        </p:txBody>
      </p:sp>
      <p:sp>
        <p:nvSpPr>
          <p:cNvPr id="3" name="Slide Number Placeholder 2"/>
          <p:cNvSpPr>
            <a:spLocks noGrp="1"/>
          </p:cNvSpPr>
          <p:nvPr>
            <p:ph type="sldNum" sz="quarter" idx="12"/>
          </p:nvPr>
        </p:nvSpPr>
        <p:spPr/>
        <p:txBody>
          <a:bodyPr/>
          <a:lstStyle/>
          <a:p>
            <a:fld id="{D57F1E4F-1CFF-5643-939E-02111984F565}" type="slidenum">
              <a:rPr lang="en-US" smtClean="0"/>
              <a:t>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ellipse">
            <a:avLst/>
          </a:prstGeom>
          <a:ln>
            <a:noFill/>
          </a:ln>
          <a:effectLst>
            <a:softEdge rad="112500"/>
          </a:effectLst>
        </p:spPr>
      </p:pic>
    </p:spTree>
    <p:extLst>
      <p:ext uri="{BB962C8B-B14F-4D97-AF65-F5344CB8AC3E}">
        <p14:creationId xmlns:p14="http://schemas.microsoft.com/office/powerpoint/2010/main" val="405438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7267"/>
          </a:xfrm>
        </p:spPr>
        <p:txBody>
          <a:bodyPr/>
          <a:lstStyle/>
          <a:p>
            <a:r>
              <a:rPr lang="en-US" sz="4000" b="1" dirty="0">
                <a:effectLst>
                  <a:outerShdw blurRad="38100" dist="38100" dir="2700000" algn="tl">
                    <a:srgbClr val="000000">
                      <a:alpha val="43137"/>
                    </a:srgbClr>
                  </a:outerShdw>
                </a:effectLst>
              </a:rPr>
              <a:t>Boldness, courage, or confidence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2109345"/>
            <a:ext cx="10058400" cy="4023360"/>
          </a:xfrm>
        </p:spPr>
        <p:txBody>
          <a:bodyPr/>
          <a:lstStyle/>
          <a:p>
            <a:r>
              <a:rPr lang="en-US" dirty="0"/>
              <a:t>Joshua 1:9 says, “Have not I commanded thee? Be </a:t>
            </a:r>
            <a:r>
              <a:rPr lang="en-US" b="1" dirty="0"/>
              <a:t>strong and of a good courage</a:t>
            </a:r>
            <a:r>
              <a:rPr lang="en-US" dirty="0"/>
              <a:t>; be not afraid, neither be thou dismayed: for </a:t>
            </a:r>
            <a:r>
              <a:rPr lang="en-US" b="1" dirty="0"/>
              <a:t>the Lord thy God </a:t>
            </a:r>
            <a:r>
              <a:rPr lang="en-US" dirty="0"/>
              <a:t>is with thee whithersoever thou goest.”</a:t>
            </a:r>
          </a:p>
          <a:p>
            <a:r>
              <a:rPr lang="en-US" dirty="0"/>
              <a:t>Duet 31:6 says, “Be </a:t>
            </a:r>
            <a:r>
              <a:rPr lang="en-US" b="1" dirty="0"/>
              <a:t>strong</a:t>
            </a:r>
            <a:r>
              <a:rPr lang="en-US" dirty="0"/>
              <a:t> and of a </a:t>
            </a:r>
            <a:r>
              <a:rPr lang="en-US" b="1" dirty="0"/>
              <a:t>good courage</a:t>
            </a:r>
            <a:r>
              <a:rPr lang="en-US" dirty="0"/>
              <a:t>, fear not, nor be afraid of them: for </a:t>
            </a:r>
            <a:r>
              <a:rPr lang="en-US" b="1" dirty="0"/>
              <a:t>the Lord thy God</a:t>
            </a:r>
            <a:r>
              <a:rPr lang="en-US" dirty="0"/>
              <a:t>, </a:t>
            </a:r>
            <a:r>
              <a:rPr lang="en-US" b="1" u="sng" dirty="0"/>
              <a:t>he it is</a:t>
            </a:r>
            <a:r>
              <a:rPr lang="en-US" b="1" dirty="0"/>
              <a:t> that doth go with thee</a:t>
            </a:r>
            <a:r>
              <a:rPr lang="en-US" dirty="0"/>
              <a:t>; he will not fail thee, nor forsake thee.</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8683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59602"/>
          </a:xfrm>
        </p:spPr>
        <p:txBody>
          <a:bodyPr/>
          <a:lstStyle/>
          <a:p>
            <a:r>
              <a:rPr lang="en-US" sz="4000" b="1" dirty="0">
                <a:effectLst>
                  <a:outerShdw blurRad="38100" dist="38100" dir="2700000" algn="tl">
                    <a:srgbClr val="000000">
                      <a:alpha val="43137"/>
                    </a:srgbClr>
                  </a:outerShdw>
                </a:effectLst>
              </a:rPr>
              <a:t>Boldness, courage, or confidence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2084632"/>
            <a:ext cx="10058400" cy="4023360"/>
          </a:xfrm>
        </p:spPr>
        <p:txBody>
          <a:bodyPr>
            <a:normAutofit/>
          </a:bodyPr>
          <a:lstStyle/>
          <a:p>
            <a:r>
              <a:rPr lang="en-US" dirty="0"/>
              <a:t>Regarding our confidence</a:t>
            </a:r>
          </a:p>
          <a:p>
            <a:r>
              <a:rPr lang="en-US" dirty="0"/>
              <a:t>Paul said in 2 Cor 3: 4-6 says, “And such trust have we </a:t>
            </a:r>
            <a:r>
              <a:rPr lang="en-US" b="1" dirty="0">
                <a:effectLst>
                  <a:outerShdw blurRad="38100" dist="38100" dir="2700000" algn="tl">
                    <a:srgbClr val="000000">
                      <a:alpha val="43137"/>
                    </a:srgbClr>
                  </a:outerShdw>
                </a:effectLst>
              </a:rPr>
              <a:t>through Christ to God-ward</a:t>
            </a:r>
            <a:r>
              <a:rPr lang="en-US" dirty="0"/>
              <a:t>: Not that we are sufficient of ourselves to think any thing as of ourselves; </a:t>
            </a:r>
            <a:r>
              <a:rPr lang="en-US" b="1" dirty="0">
                <a:effectLst>
                  <a:outerShdw blurRad="38100" dist="38100" dir="2700000" algn="tl">
                    <a:srgbClr val="000000">
                      <a:alpha val="43137"/>
                    </a:srgbClr>
                  </a:outerShdw>
                </a:effectLst>
              </a:rPr>
              <a:t>but our sufficiency is of God</a:t>
            </a:r>
            <a:r>
              <a:rPr lang="en-US" dirty="0"/>
              <a:t>; Who also hath made us able ministers of the new testament; not of the letter, but of the spirit: for the letter killeth, but </a:t>
            </a:r>
            <a:r>
              <a:rPr lang="en-US" b="1" dirty="0">
                <a:effectLst>
                  <a:outerShdw blurRad="38100" dist="38100" dir="2700000" algn="tl">
                    <a:srgbClr val="000000">
                      <a:alpha val="43137"/>
                    </a:srgbClr>
                  </a:outerShdw>
                </a:effectLst>
              </a:rPr>
              <a:t>the spirit giveth life</a:t>
            </a:r>
            <a:r>
              <a:rPr lang="en-US" dirty="0"/>
              <a:t>.”</a:t>
            </a:r>
          </a:p>
          <a:p>
            <a:r>
              <a:rPr lang="en-US" dirty="0"/>
              <a:t>Jer 17: 7 says, "Blessed is the man who trusts </a:t>
            </a:r>
            <a:r>
              <a:rPr lang="en-US" b="1" dirty="0">
                <a:effectLst>
                  <a:outerShdw blurRad="38100" dist="38100" dir="2700000" algn="tl">
                    <a:srgbClr val="000000">
                      <a:alpha val="43137"/>
                    </a:srgbClr>
                  </a:outerShdw>
                </a:effectLst>
              </a:rPr>
              <a:t>in the LORD</a:t>
            </a:r>
            <a:r>
              <a:rPr lang="en-US" dirty="0"/>
              <a:t>, and whose trust </a:t>
            </a:r>
            <a:r>
              <a:rPr lang="en-US" b="1" dirty="0">
                <a:effectLst>
                  <a:outerShdw blurRad="38100" dist="38100" dir="2700000" algn="tl">
                    <a:srgbClr val="000000">
                      <a:alpha val="43137"/>
                    </a:srgbClr>
                  </a:outerShdw>
                </a:effectLst>
              </a:rPr>
              <a:t>is the LORD</a:t>
            </a:r>
            <a:r>
              <a:rPr lang="en-US" dirty="0"/>
              <a:t>.”</a:t>
            </a:r>
          </a:p>
          <a:p>
            <a:r>
              <a:rPr lang="en-US" dirty="0"/>
              <a:t>Psalms 118:18 says, “It is better to </a:t>
            </a:r>
            <a:r>
              <a:rPr lang="en-US" b="1" dirty="0">
                <a:effectLst>
                  <a:outerShdw blurRad="38100" dist="38100" dir="2700000" algn="tl">
                    <a:srgbClr val="000000">
                      <a:alpha val="43137"/>
                    </a:srgbClr>
                  </a:outerShdw>
                </a:effectLst>
              </a:rPr>
              <a:t>trust in the </a:t>
            </a:r>
            <a:r>
              <a:rPr lang="en-US" b="1" cap="small" dirty="0">
                <a:effectLst>
                  <a:outerShdw blurRad="38100" dist="38100" dir="2700000" algn="tl">
                    <a:srgbClr val="000000">
                      <a:alpha val="43137"/>
                    </a:srgbClr>
                  </a:outerShdw>
                </a:effectLst>
              </a:rPr>
              <a:t>Lord,</a:t>
            </a:r>
            <a:br>
              <a:rPr lang="en-US" dirty="0"/>
            </a:br>
            <a:r>
              <a:rPr lang="en-US" b="1" dirty="0">
                <a:effectLst>
                  <a:outerShdw blurRad="38100" dist="38100" dir="2700000" algn="tl">
                    <a:srgbClr val="000000">
                      <a:alpha val="43137"/>
                    </a:srgbClr>
                  </a:outerShdw>
                </a:effectLst>
              </a:rPr>
              <a:t>Than to put </a:t>
            </a:r>
            <a:r>
              <a:rPr lang="en-US" b="1" u="sng" dirty="0">
                <a:effectLst>
                  <a:outerShdw blurRad="38100" dist="38100" dir="2700000" algn="tl">
                    <a:srgbClr val="000000">
                      <a:alpha val="43137"/>
                    </a:srgbClr>
                  </a:outerShdw>
                </a:effectLst>
              </a:rPr>
              <a:t>confidence</a:t>
            </a:r>
            <a:r>
              <a:rPr lang="en-US" b="1" dirty="0">
                <a:effectLst>
                  <a:outerShdw blurRad="38100" dist="38100" dir="2700000" algn="tl">
                    <a:srgbClr val="000000">
                      <a:alpha val="43137"/>
                    </a:srgbClr>
                  </a:outerShdw>
                </a:effectLst>
              </a:rPr>
              <a:t> in man</a:t>
            </a:r>
            <a:r>
              <a:rPr lang="en-US" dirty="0"/>
              <a:t>.”</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395740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22</a:t>
            </a:fld>
            <a:endParaRPr lang="en-US" dirty="0"/>
          </a:p>
        </p:txBody>
      </p:sp>
      <p:sp>
        <p:nvSpPr>
          <p:cNvPr id="3" name="Rectangle 2"/>
          <p:cNvSpPr/>
          <p:nvPr/>
        </p:nvSpPr>
        <p:spPr>
          <a:xfrm>
            <a:off x="941839" y="2166035"/>
            <a:ext cx="8966200" cy="2862322"/>
          </a:xfrm>
          <a:prstGeom prst="rect">
            <a:avLst/>
          </a:prstGeom>
        </p:spPr>
        <p:txBody>
          <a:bodyPr wrap="square">
            <a:spAutoFit/>
          </a:bodyPr>
          <a:lstStyle/>
          <a:p>
            <a:pPr algn="ct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What does the Bible say about public preaching?</a:t>
            </a:r>
            <a:b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b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080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311" y="439351"/>
            <a:ext cx="9896928" cy="815692"/>
          </a:xfrm>
        </p:spPr>
        <p:txBody>
          <a:bodyPr/>
          <a:lstStyle/>
          <a:p>
            <a:r>
              <a:rPr lang="en-US" sz="4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Bible on public preaching</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2117124"/>
            <a:ext cx="10058400" cy="3751970"/>
          </a:xfrm>
        </p:spPr>
        <p:txBody>
          <a:bodyPr>
            <a:normAutofit/>
          </a:bodyPr>
          <a:lstStyle/>
          <a:p>
            <a:r>
              <a:rPr lang="en-US" dirty="0"/>
              <a:t>It says in Rom 10:14-16, “How then shall they call on him in whom they have not believed? and how shall they believe in him of whom they have not heard? and </a:t>
            </a:r>
            <a:r>
              <a:rPr lang="en-US" b="1" dirty="0">
                <a:effectLst>
                  <a:outerShdw blurRad="38100" dist="38100" dir="2700000" algn="tl">
                    <a:srgbClr val="000000">
                      <a:alpha val="43137"/>
                    </a:srgbClr>
                  </a:outerShdw>
                </a:effectLst>
              </a:rPr>
              <a:t>how shall they hear without a preacher</a:t>
            </a:r>
            <a:r>
              <a:rPr lang="en-US" dirty="0"/>
              <a:t>? And </a:t>
            </a:r>
            <a:r>
              <a:rPr lang="en-US" b="1" dirty="0">
                <a:effectLst>
                  <a:outerShdw blurRad="38100" dist="38100" dir="2700000" algn="tl">
                    <a:srgbClr val="000000">
                      <a:alpha val="43137"/>
                    </a:srgbClr>
                  </a:outerShdw>
                </a:effectLst>
              </a:rPr>
              <a:t>how shall they preach, except they be sent</a:t>
            </a:r>
            <a:r>
              <a:rPr lang="en-US" dirty="0"/>
              <a:t>? as it is written, </a:t>
            </a:r>
            <a:r>
              <a:rPr lang="en-US" b="1" u="sng" dirty="0"/>
              <a:t>How beautiful are the feet of them that preach the gospel of peace</a:t>
            </a:r>
            <a:r>
              <a:rPr lang="en-US" dirty="0"/>
              <a:t>, and bring glad tidings of good things! But they have not all obeyed the gospel. For Esaias saith, Lord, who hath believed our report? [So then faith comes by hearing, and hearing by the word of God].”</a:t>
            </a:r>
          </a:p>
          <a:p>
            <a:br>
              <a:rPr lang="en-US" b="1" dirty="0"/>
            </a:br>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662832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067" y="411528"/>
            <a:ext cx="9882639" cy="840623"/>
          </a:xfrm>
        </p:spPr>
        <p:txBody>
          <a:bodyPr/>
          <a:lstStyle/>
          <a:p>
            <a:r>
              <a:rPr lang="en-US" sz="4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Bible on public preaching</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2122" y="1832899"/>
            <a:ext cx="8946541" cy="4449482"/>
          </a:xfrm>
        </p:spPr>
        <p:txBody>
          <a:bodyPr>
            <a:normAutofit/>
          </a:bodyPr>
          <a:lstStyle/>
          <a:p>
            <a:r>
              <a:rPr lang="en-US" dirty="0"/>
              <a:t>Acts 1:4-8 says</a:t>
            </a:r>
            <a:r>
              <a:rPr lang="en-US" b="1" dirty="0"/>
              <a:t>,</a:t>
            </a:r>
            <a:r>
              <a:rPr lang="en-US" dirty="0"/>
              <a:t> “And, being assembled together with them, commanded them that they should not depart from Jerusalem, but wait for the promise of the Father, which, saith he, ye have heard of me. For John truly baptized with water; but ye shall be baptized with the Holy Ghost not many days hence. When they therefore were come together, they asked of him, saying, Lord, wilt thou at this time restore again the kingdom to Israel? And he said unto them, It is not for you to know the times or the seasons, which the Father hath put in his own power. But ye shall receive power, after that the Holy Ghost is come upon you: and ye shall be witnesses unto me both in </a:t>
            </a:r>
            <a:r>
              <a:rPr lang="en-US" b="1" dirty="0">
                <a:effectLst>
                  <a:outerShdw blurRad="38100" dist="38100" dir="2700000" algn="tl">
                    <a:srgbClr val="000000">
                      <a:alpha val="43137"/>
                    </a:srgbClr>
                  </a:outerShdw>
                </a:effectLst>
              </a:rPr>
              <a:t>Jerusalem</a:t>
            </a:r>
            <a:r>
              <a:rPr lang="en-US" dirty="0"/>
              <a:t>, and in all </a:t>
            </a:r>
            <a:r>
              <a:rPr lang="en-US" b="1" dirty="0">
                <a:effectLst>
                  <a:outerShdw blurRad="38100" dist="38100" dir="2700000" algn="tl">
                    <a:srgbClr val="000000">
                      <a:alpha val="43137"/>
                    </a:srgbClr>
                  </a:outerShdw>
                </a:effectLst>
              </a:rPr>
              <a:t>Judaea</a:t>
            </a:r>
            <a:r>
              <a:rPr lang="en-US" dirty="0"/>
              <a:t>, and in </a:t>
            </a:r>
            <a:r>
              <a:rPr lang="en-US" b="1" dirty="0">
                <a:effectLst>
                  <a:outerShdw blurRad="38100" dist="38100" dir="2700000" algn="tl">
                    <a:srgbClr val="000000">
                      <a:alpha val="43137"/>
                    </a:srgbClr>
                  </a:outerShdw>
                </a:effectLst>
              </a:rPr>
              <a:t>Samaria</a:t>
            </a:r>
            <a:r>
              <a:rPr lang="en-US" dirty="0"/>
              <a:t>, and unto the </a:t>
            </a:r>
            <a:r>
              <a:rPr lang="en-US" b="1" dirty="0"/>
              <a:t>uttermost part of the earth</a:t>
            </a:r>
            <a:r>
              <a:rPr lang="en-US" dirty="0"/>
              <a:t>.”</a:t>
            </a:r>
            <a:br>
              <a:rPr lang="en-US" dirty="0"/>
            </a:br>
            <a:br>
              <a:rPr lang="en-US" dirty="0"/>
            </a:br>
            <a:r>
              <a:rPr lang="en-US" dirty="0"/>
              <a:t>Notice their progression from “</a:t>
            </a:r>
            <a:r>
              <a:rPr lang="en-US" b="1" dirty="0">
                <a:effectLst>
                  <a:outerShdw blurRad="38100" dist="38100" dir="2700000" algn="tl">
                    <a:srgbClr val="000000">
                      <a:alpha val="43137"/>
                    </a:srgbClr>
                  </a:outerShdw>
                </a:effectLst>
              </a:rPr>
              <a:t>Jerusalem</a:t>
            </a:r>
            <a:r>
              <a:rPr lang="en-US" dirty="0"/>
              <a:t>, then to </a:t>
            </a:r>
            <a:r>
              <a:rPr lang="en-US" b="1" dirty="0">
                <a:effectLst>
                  <a:outerShdw blurRad="38100" dist="38100" dir="2700000" algn="tl">
                    <a:srgbClr val="000000">
                      <a:alpha val="43137"/>
                    </a:srgbClr>
                  </a:outerShdw>
                </a:effectLst>
              </a:rPr>
              <a:t>Judea</a:t>
            </a:r>
            <a:r>
              <a:rPr lang="en-US" dirty="0"/>
              <a:t>, then to </a:t>
            </a:r>
            <a:r>
              <a:rPr lang="en-US" b="1" dirty="0">
                <a:effectLst>
                  <a:outerShdw blurRad="38100" dist="38100" dir="2700000" algn="tl">
                    <a:srgbClr val="000000">
                      <a:alpha val="43137"/>
                    </a:srgbClr>
                  </a:outerShdw>
                </a:effectLst>
              </a:rPr>
              <a:t>Samaria</a:t>
            </a:r>
            <a:r>
              <a:rPr lang="en-US" dirty="0"/>
              <a:t>, and </a:t>
            </a:r>
            <a:r>
              <a:rPr lang="en-US" b="1" dirty="0">
                <a:effectLst>
                  <a:outerShdw blurRad="38100" dist="38100" dir="2700000" algn="tl">
                    <a:srgbClr val="000000">
                      <a:alpha val="43137"/>
                    </a:srgbClr>
                  </a:outerShdw>
                </a:effectLst>
              </a:rPr>
              <a:t>then</a:t>
            </a:r>
            <a:r>
              <a:rPr lang="en-US" dirty="0"/>
              <a:t> to the </a:t>
            </a:r>
            <a:r>
              <a:rPr lang="en-US" b="1" dirty="0">
                <a:effectLst>
                  <a:outerShdw blurRad="38100" dist="38100" dir="2700000" algn="tl">
                    <a:srgbClr val="000000">
                      <a:alpha val="43137"/>
                    </a:srgbClr>
                  </a:outerShdw>
                </a:effectLst>
              </a:rPr>
              <a:t>other ends of the earth</a:t>
            </a:r>
            <a:r>
              <a:rPr lang="en-US" dirty="0"/>
              <a:t>? </a:t>
            </a:r>
          </a:p>
          <a:p>
            <a:r>
              <a:rPr lang="en-US" dirty="0"/>
              <a:t>This city is our </a:t>
            </a:r>
            <a:r>
              <a:rPr lang="en-US" b="1" dirty="0">
                <a:effectLst>
                  <a:outerShdw blurRad="38100" dist="38100" dir="2700000" algn="tl">
                    <a:srgbClr val="000000">
                      <a:alpha val="43137"/>
                    </a:srgbClr>
                  </a:outerShdw>
                </a:effectLst>
              </a:rPr>
              <a:t>Jerusalem</a:t>
            </a:r>
            <a:r>
              <a:rPr lang="en-US" dirty="0"/>
              <a:t> (The church within America is backwards. They’ve forsaken their own backyard)</a:t>
            </a:r>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5823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503" y="452718"/>
            <a:ext cx="9801971" cy="667628"/>
          </a:xfrm>
        </p:spPr>
        <p:txBody>
          <a:bodyPr/>
          <a:lstStyle/>
          <a:p>
            <a:r>
              <a:rPr lang="en-US" sz="4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Bible on public preaching</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2" y="1778346"/>
            <a:ext cx="9348788" cy="4610099"/>
          </a:xfrm>
        </p:spPr>
        <p:txBody>
          <a:bodyPr>
            <a:normAutofit lnSpcReduction="10000"/>
          </a:bodyPr>
          <a:lstStyle/>
          <a:p>
            <a:r>
              <a:rPr lang="en-US" dirty="0"/>
              <a:t>Let’s look at 1st Tim 4:11-13</a:t>
            </a:r>
          </a:p>
          <a:p>
            <a:r>
              <a:rPr lang="en-US" dirty="0"/>
              <a:t>Paul told the church in vs 11-13, “These things command and teach. Let no man despise thy youth; but be thou an example of the believers, in word, in conversation, in charity, in spirit, in faith, in purity. Till I come, give attendance to </a:t>
            </a:r>
            <a:r>
              <a:rPr lang="en-US" dirty="0">
                <a:effectLst>
                  <a:outerShdw blurRad="38100" dist="38100" dir="2700000" algn="tl">
                    <a:srgbClr val="000000">
                      <a:alpha val="43137"/>
                    </a:srgbClr>
                  </a:outerShdw>
                </a:effectLst>
              </a:rPr>
              <a:t>reading</a:t>
            </a:r>
            <a:r>
              <a:rPr lang="en-US" dirty="0"/>
              <a:t>, to exhortation, to doctrine.”</a:t>
            </a:r>
          </a:p>
          <a:p>
            <a:r>
              <a:rPr lang="en-US" dirty="0"/>
              <a:t>Let’s zoom-in on verse 13 “Till I come, give attention to </a:t>
            </a:r>
            <a:r>
              <a:rPr lang="en-US" b="1" dirty="0">
                <a:effectLst>
                  <a:outerShdw blurRad="38100" dist="38100" dir="2700000" algn="tl">
                    <a:srgbClr val="000000">
                      <a:alpha val="43137"/>
                    </a:srgbClr>
                  </a:outerShdw>
                </a:effectLst>
              </a:rPr>
              <a:t>reading</a:t>
            </a:r>
            <a:r>
              <a:rPr lang="en-US" dirty="0"/>
              <a:t>, to </a:t>
            </a:r>
            <a:r>
              <a:rPr lang="en-US" b="1" dirty="0">
                <a:effectLst>
                  <a:outerShdw blurRad="38100" dist="38100" dir="2700000" algn="tl">
                    <a:srgbClr val="000000">
                      <a:alpha val="43137"/>
                    </a:srgbClr>
                  </a:outerShdw>
                </a:effectLst>
              </a:rPr>
              <a:t>exhortation</a:t>
            </a:r>
            <a:r>
              <a:rPr lang="en-US" dirty="0"/>
              <a:t>, to </a:t>
            </a:r>
            <a:r>
              <a:rPr lang="en-US" b="1" dirty="0">
                <a:effectLst>
                  <a:outerShdw blurRad="38100" dist="38100" dir="2700000" algn="tl">
                    <a:srgbClr val="000000">
                      <a:alpha val="43137"/>
                    </a:srgbClr>
                  </a:outerShdw>
                </a:effectLst>
              </a:rPr>
              <a:t>doctrine</a:t>
            </a:r>
            <a:r>
              <a:rPr lang="en-US" dirty="0"/>
              <a:t>.” </a:t>
            </a:r>
          </a:p>
          <a:p>
            <a:r>
              <a:rPr lang="en-US" dirty="0"/>
              <a:t>Take note of those three commands, ‘</a:t>
            </a:r>
            <a:r>
              <a:rPr lang="en-US" dirty="0">
                <a:effectLst>
                  <a:outerShdw blurRad="38100" dist="38100" dir="2700000" algn="tl">
                    <a:srgbClr val="000000">
                      <a:alpha val="43137"/>
                    </a:srgbClr>
                  </a:outerShdw>
                </a:effectLst>
              </a:rPr>
              <a:t>reading</a:t>
            </a:r>
            <a:r>
              <a:rPr lang="en-US" dirty="0"/>
              <a:t>, </a:t>
            </a:r>
            <a:r>
              <a:rPr lang="en-US" dirty="0">
                <a:effectLst>
                  <a:outerShdw blurRad="38100" dist="38100" dir="2700000" algn="tl">
                    <a:srgbClr val="000000">
                      <a:alpha val="43137"/>
                    </a:srgbClr>
                  </a:outerShdw>
                </a:effectLst>
              </a:rPr>
              <a:t>exhortation</a:t>
            </a:r>
            <a:r>
              <a:rPr lang="en-US" dirty="0"/>
              <a:t>, and </a:t>
            </a:r>
            <a:r>
              <a:rPr lang="en-US" dirty="0">
                <a:effectLst>
                  <a:outerShdw blurRad="38100" dist="38100" dir="2700000" algn="tl">
                    <a:srgbClr val="000000">
                      <a:alpha val="43137"/>
                    </a:srgbClr>
                  </a:outerShdw>
                </a:effectLst>
              </a:rPr>
              <a:t>to</a:t>
            </a:r>
            <a:r>
              <a:rPr lang="en-US" dirty="0"/>
              <a:t> </a:t>
            </a:r>
            <a:r>
              <a:rPr lang="en-US" dirty="0">
                <a:effectLst>
                  <a:outerShdw blurRad="38100" dist="38100" dir="2700000" algn="tl">
                    <a:srgbClr val="000000">
                      <a:alpha val="43137"/>
                    </a:srgbClr>
                  </a:outerShdw>
                </a:effectLst>
              </a:rPr>
              <a:t>doctrine</a:t>
            </a:r>
            <a:r>
              <a:rPr lang="en-US" dirty="0"/>
              <a:t>.’  In vs </a:t>
            </a:r>
            <a:r>
              <a:rPr lang="en-US" b="1" dirty="0">
                <a:effectLst>
                  <a:outerShdw blurRad="38100" dist="38100" dir="2700000" algn="tl">
                    <a:srgbClr val="000000">
                      <a:alpha val="43137"/>
                    </a:srgbClr>
                  </a:outerShdw>
                </a:effectLst>
              </a:rPr>
              <a:t>13b</a:t>
            </a:r>
            <a:r>
              <a:rPr lang="en-US" dirty="0"/>
              <a:t>, The word </a:t>
            </a:r>
            <a:r>
              <a:rPr lang="en-US"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reading</a:t>
            </a:r>
            <a:r>
              <a:rPr lang="en-US" dirty="0">
                <a:effectLst>
                  <a:outerShdw blurRad="38100" dist="38100" dir="2700000" algn="tl">
                    <a:srgbClr val="000000">
                      <a:alpha val="43137"/>
                    </a:srgbClr>
                  </a:outerShdw>
                </a:effectLst>
              </a:rPr>
              <a:t>’ </a:t>
            </a:r>
            <a:r>
              <a:rPr lang="en-US" dirty="0"/>
              <a:t>comes from the Greek word ἀνάγνωσις (‘</a:t>
            </a:r>
            <a:r>
              <a:rPr lang="en-US" b="1" dirty="0">
                <a:effectLst>
                  <a:outerShdw blurRad="38100" dist="38100" dir="2700000" algn="tl">
                    <a:srgbClr val="000000">
                      <a:alpha val="43137"/>
                    </a:srgbClr>
                  </a:outerShdw>
                </a:effectLst>
              </a:rPr>
              <a:t>anagnōsis</a:t>
            </a:r>
            <a:r>
              <a:rPr lang="en-US" dirty="0"/>
              <a:t>’), which also means the act of </a:t>
            </a:r>
            <a:r>
              <a:rPr lang="en-US" b="1" i="1" u="sng" dirty="0">
                <a:effectLst>
                  <a:outerShdw blurRad="38100" dist="38100" dir="2700000" algn="tl">
                    <a:srgbClr val="000000">
                      <a:alpha val="43137"/>
                    </a:srgbClr>
                  </a:outerShdw>
                </a:effectLst>
              </a:rPr>
              <a:t>the public reading of Scripture</a:t>
            </a:r>
            <a:r>
              <a:rPr lang="en-US" dirty="0"/>
              <a:t>.</a:t>
            </a:r>
          </a:p>
          <a:p>
            <a:r>
              <a:rPr lang="en-US" dirty="0"/>
              <a:t>This word </a:t>
            </a:r>
            <a:r>
              <a:rPr lang="en-US" b="1" dirty="0">
                <a:effectLst>
                  <a:outerShdw blurRad="38100" dist="38100" dir="2700000" algn="tl">
                    <a:srgbClr val="000000">
                      <a:alpha val="43137"/>
                    </a:srgbClr>
                  </a:outerShdw>
                </a:effectLst>
              </a:rPr>
              <a:t>reading</a:t>
            </a:r>
            <a:r>
              <a:rPr lang="en-US" dirty="0"/>
              <a:t> (</a:t>
            </a:r>
            <a:r>
              <a:rPr lang="en-US" b="1" dirty="0">
                <a:effectLst>
                  <a:outerShdw blurRad="38100" dist="38100" dir="2700000" algn="tl">
                    <a:srgbClr val="000000">
                      <a:alpha val="43137"/>
                    </a:srgbClr>
                  </a:outerShdw>
                </a:effectLst>
              </a:rPr>
              <a:t>anagnōsis</a:t>
            </a:r>
            <a:r>
              <a:rPr lang="en-US" dirty="0"/>
              <a:t>) is used three times in the N.T. Here in </a:t>
            </a:r>
            <a:r>
              <a:rPr lang="en-US" b="1" dirty="0">
                <a:effectLst>
                  <a:outerShdw blurRad="38100" dist="38100" dir="2700000" algn="tl">
                    <a:srgbClr val="000000">
                      <a:alpha val="43137"/>
                    </a:srgbClr>
                  </a:outerShdw>
                </a:effectLst>
              </a:rPr>
              <a:t>1st Tim 4:13</a:t>
            </a:r>
            <a:r>
              <a:rPr lang="en-US" dirty="0"/>
              <a:t>, in </a:t>
            </a:r>
            <a:r>
              <a:rPr lang="en-US" b="1" dirty="0">
                <a:effectLst>
                  <a:outerShdw blurRad="38100" dist="38100" dir="2700000" algn="tl">
                    <a:srgbClr val="000000">
                      <a:alpha val="43137"/>
                    </a:srgbClr>
                  </a:outerShdw>
                </a:effectLst>
              </a:rPr>
              <a:t>Acts 13:15</a:t>
            </a:r>
            <a:r>
              <a:rPr lang="en-US" dirty="0"/>
              <a:t>, and in </a:t>
            </a:r>
            <a:r>
              <a:rPr lang="en-US" b="1" dirty="0">
                <a:effectLst>
                  <a:outerShdw blurRad="38100" dist="38100" dir="2700000" algn="tl">
                    <a:srgbClr val="000000">
                      <a:alpha val="43137"/>
                    </a:srgbClr>
                  </a:outerShdw>
                </a:effectLst>
              </a:rPr>
              <a:t>2nd Cor. 3:14</a:t>
            </a:r>
            <a:r>
              <a:rPr lang="en-US" dirty="0"/>
              <a:t>. Therefore open-air preachers play a significant role in verse </a:t>
            </a:r>
            <a:r>
              <a:rPr lang="en-US" b="1" dirty="0">
                <a:effectLst>
                  <a:outerShdw blurRad="38100" dist="38100" dir="2700000" algn="tl">
                    <a:srgbClr val="000000">
                      <a:alpha val="43137"/>
                    </a:srgbClr>
                  </a:outerShdw>
                </a:effectLst>
              </a:rPr>
              <a:t>13b</a:t>
            </a:r>
            <a:r>
              <a:rPr lang="en-US" dirty="0"/>
              <a:t> - </a:t>
            </a:r>
            <a:r>
              <a:rPr lang="en-US" b="1" dirty="0">
                <a:effectLst>
                  <a:outerShdw blurRad="38100" dist="38100" dir="2700000" algn="tl">
                    <a:srgbClr val="000000">
                      <a:alpha val="43137"/>
                    </a:srgbClr>
                  </a:outerShdw>
                </a:effectLst>
              </a:rPr>
              <a:t>the public reading of the Scriptures</a:t>
            </a:r>
            <a:r>
              <a:rPr lang="en-US" dirty="0"/>
              <a:t>. </a:t>
            </a:r>
          </a:p>
          <a:p>
            <a:r>
              <a:rPr lang="en-US" dirty="0"/>
              <a:t>A local church that does not obey all three </a:t>
            </a:r>
            <a:r>
              <a:rPr lang="en-US" b="1" dirty="0">
                <a:effectLst>
                  <a:outerShdw blurRad="38100" dist="38100" dir="2700000" algn="tl">
                    <a:srgbClr val="000000">
                      <a:alpha val="43137"/>
                    </a:srgbClr>
                  </a:outerShdw>
                </a:effectLst>
              </a:rPr>
              <a:t>commands</a:t>
            </a:r>
            <a:r>
              <a:rPr lang="en-US" dirty="0"/>
              <a:t>, is not a Biblical church.</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35621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1" y="452718"/>
            <a:ext cx="9404723" cy="708817"/>
          </a:xfrm>
        </p:spPr>
        <p:txBody>
          <a:bodyPr/>
          <a:lstStyle/>
          <a:p>
            <a:r>
              <a:rPr lang="en-US" sz="4000" b="1" dirty="0">
                <a:effectLst>
                  <a:outerShdw blurRad="38100" dist="38100" dir="2700000" algn="tl">
                    <a:srgbClr val="000000">
                      <a:alpha val="43137"/>
                    </a:srgbClr>
                  </a:outerShdw>
                </a:effectLst>
              </a:rPr>
              <a:t>Additional Resources (articles) </a:t>
            </a:r>
          </a:p>
        </p:txBody>
      </p:sp>
      <p:sp>
        <p:nvSpPr>
          <p:cNvPr id="3" name="Content Placeholder 2"/>
          <p:cNvSpPr>
            <a:spLocks noGrp="1"/>
          </p:cNvSpPr>
          <p:nvPr>
            <p:ph idx="1"/>
          </p:nvPr>
        </p:nvSpPr>
        <p:spPr>
          <a:xfrm>
            <a:off x="639932" y="1892644"/>
            <a:ext cx="11469689" cy="5207000"/>
          </a:xfrm>
        </p:spPr>
        <p:txBody>
          <a:bodyPr>
            <a:noAutofit/>
          </a:bodyPr>
          <a:lstStyle/>
          <a:p>
            <a:r>
              <a:rPr lang="en-US" sz="1600" dirty="0"/>
              <a:t>Open-Air Preaching – A sketch of its history and remarks thereon, by Charles H. Spurgeon</a:t>
            </a:r>
            <a:br>
              <a:rPr lang="en-US" sz="1600" dirty="0"/>
            </a:br>
            <a:r>
              <a:rPr lang="en-US" sz="1600" u="sng" dirty="0">
                <a:hlinkClick r:id="rId2"/>
              </a:rPr>
              <a:t>http://www.streetpreaching.com/openair_preaching.htm</a:t>
            </a:r>
            <a:endParaRPr lang="en-US" sz="1600" dirty="0"/>
          </a:p>
          <a:p>
            <a:r>
              <a:rPr lang="en-US" sz="1600" dirty="0"/>
              <a:t>Biblical examples of street preaching, by CARM</a:t>
            </a:r>
            <a:br>
              <a:rPr lang="en-US" sz="1600" dirty="0"/>
            </a:br>
            <a:r>
              <a:rPr lang="en-US" sz="1600" u="sng" dirty="0">
                <a:hlinkClick r:id="rId3"/>
              </a:rPr>
              <a:t>http://carm.org/biblical-examples-street-preaching</a:t>
            </a:r>
            <a:endParaRPr lang="en-US" sz="1600" dirty="0"/>
          </a:p>
          <a:p>
            <a:r>
              <a:rPr lang="en-US" sz="1600" dirty="0"/>
              <a:t>Street Preaching: The Public Proclamation of the Gospel, by Repent America</a:t>
            </a:r>
            <a:br>
              <a:rPr lang="en-US" sz="1600" dirty="0"/>
            </a:br>
            <a:r>
              <a:rPr lang="en-US" sz="1600" u="sng" dirty="0">
                <a:hlinkClick r:id="rId4"/>
              </a:rPr>
              <a:t>http://www.repentamerica.com/streetpreaching.html</a:t>
            </a:r>
            <a:endParaRPr lang="en-US" sz="1600" u="sng" dirty="0"/>
          </a:p>
          <a:p>
            <a:r>
              <a:rPr lang="en-US" sz="1600" dirty="0"/>
              <a:t>A comprehensive resource that catalogs many links, articles, videos, and training tools on open-air preaching, by CARM</a:t>
            </a:r>
            <a:br>
              <a:rPr lang="en-US" sz="1600" dirty="0"/>
            </a:br>
            <a:r>
              <a:rPr lang="en-US" sz="1600" u="sng" dirty="0">
                <a:hlinkClick r:id="rId5"/>
              </a:rPr>
              <a:t>http://carm.org/street-preaching</a:t>
            </a:r>
            <a:endParaRPr lang="en-US" sz="1600" dirty="0"/>
          </a:p>
          <a:p>
            <a:r>
              <a:rPr lang="en-US" sz="1600" dirty="0"/>
              <a:t>The fallacy of taking Matthew 12:19 out of context; Jesus never opposed open-air street preaching</a:t>
            </a:r>
            <a:br>
              <a:rPr lang="en-US" sz="1600" dirty="0"/>
            </a:br>
            <a:r>
              <a:rPr lang="en-US" sz="1600" u="sng" dirty="0">
                <a:hlinkClick r:id="rId6"/>
              </a:rPr>
              <a:t>http://www.theexpositor.tv/blog/the-fallacy-of-taking-matthew-1219-out-of-context-jesus-never-opposed-open-air-street-preaching/</a:t>
            </a:r>
            <a:endParaRPr lang="en-US" sz="1600" u="sng" dirty="0"/>
          </a:p>
          <a:p>
            <a:r>
              <a:rPr lang="en-US" sz="1600" dirty="0"/>
              <a:t>What is friendship evangelism?, by GotQuestions.org</a:t>
            </a:r>
            <a:br>
              <a:rPr lang="en-US" sz="1600" dirty="0"/>
            </a:br>
            <a:r>
              <a:rPr lang="en-US" sz="1600" dirty="0">
                <a:hlinkClick r:id="rId7"/>
              </a:rPr>
              <a:t>http://www.gotquestions.org/friendship-evangelism.html</a:t>
            </a:r>
            <a:r>
              <a:rPr lang="en-US" sz="1600" dirty="0"/>
              <a:t> </a:t>
            </a:r>
          </a:p>
          <a:p>
            <a:r>
              <a:rPr lang="en-US" sz="1600" dirty="0"/>
              <a:t>So you want to be a street preacher? - Pastors, Elders, and Churchman, this is a ‘must read’ article on 'street preaching,' perhaps the best I’ve read yet. </a:t>
            </a:r>
            <a:r>
              <a:rPr lang="en-US" sz="1600" dirty="0">
                <a:hlinkClick r:id="rId8"/>
              </a:rPr>
              <a:t>https://folereformedpulpit.com/2017/10/17/so-you-want-to-be-a-street-preacher/</a:t>
            </a:r>
            <a:r>
              <a:rPr lang="en-US" sz="1600" dirty="0"/>
              <a:t> </a:t>
            </a:r>
          </a:p>
          <a:p>
            <a:endParaRPr lang="en-US" sz="1600" dirty="0"/>
          </a:p>
          <a:p>
            <a:pPr marL="0" indent="0">
              <a:buNone/>
            </a:pPr>
            <a:endParaRPr lang="en-US" sz="1600"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1595499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27</a:t>
            </a:fld>
            <a:endParaRPr lang="en-US" dirty="0"/>
          </a:p>
        </p:txBody>
      </p:sp>
      <p:sp>
        <p:nvSpPr>
          <p:cNvPr id="3" name="Rectangle 2"/>
          <p:cNvSpPr/>
          <p:nvPr/>
        </p:nvSpPr>
        <p:spPr>
          <a:xfrm>
            <a:off x="2706677" y="2626659"/>
            <a:ext cx="5485797" cy="1093184"/>
          </a:xfrm>
          <a:prstGeom prst="rect">
            <a:avLst/>
          </a:prstGeom>
        </p:spPr>
        <p:txBody>
          <a:bodyPr wrap="none">
            <a:spAutoFit/>
          </a:bodyPr>
          <a:lstStyle/>
          <a:p>
            <a:pP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Methodologies</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10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Different styles &amp; methodologies</a:t>
            </a:r>
            <a:br>
              <a:rPr lang="en-US" sz="4000" b="1" dirty="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2" y="1786218"/>
            <a:ext cx="9399588" cy="4627282"/>
          </a:xfrm>
        </p:spPr>
        <p:txBody>
          <a:bodyPr>
            <a:normAutofit lnSpcReduction="10000"/>
          </a:bodyPr>
          <a:lstStyle/>
          <a:p>
            <a:pPr lvl="0"/>
            <a:r>
              <a:rPr lang="en-US" dirty="0"/>
              <a:t>Distribution of Gospel tracts (personal hand to hand preferred)</a:t>
            </a:r>
          </a:p>
          <a:p>
            <a:pPr lvl="0"/>
            <a:r>
              <a:rPr lang="en-US" dirty="0"/>
              <a:t>Using signage (Warning: This can give the appearance of a protest or picketing. We’re not ‘protesters, were </a:t>
            </a:r>
            <a:r>
              <a:rPr lang="en-US" b="1" u="sng" dirty="0">
                <a:effectLst>
                  <a:outerShdw blurRad="38100" dist="38100" dir="2700000" algn="tl">
                    <a:srgbClr val="000000">
                      <a:alpha val="43137"/>
                    </a:srgbClr>
                  </a:outerShdw>
                </a:effectLst>
              </a:rPr>
              <a:t>‘proclaimers’</a:t>
            </a:r>
            <a:r>
              <a:rPr lang="en-US" dirty="0"/>
              <a:t>)</a:t>
            </a:r>
          </a:p>
          <a:p>
            <a:pPr lvl="0"/>
            <a:r>
              <a:rPr lang="en-US" dirty="0"/>
              <a:t>‘One on one’ conversations (Gospel centered)</a:t>
            </a:r>
          </a:p>
          <a:p>
            <a:r>
              <a:rPr lang="en-US" dirty="0"/>
              <a:t>Apologetics (Gospel centered)</a:t>
            </a:r>
          </a:p>
          <a:p>
            <a:r>
              <a:rPr lang="en-US" dirty="0"/>
              <a:t>On the box preaching (Re ‘teaching,” only if you have the ‘gift of teaching.’ Remember a </a:t>
            </a:r>
            <a:r>
              <a:rPr lang="en-US" b="1" dirty="0">
                <a:effectLst>
                  <a:outerShdw blurRad="38100" dist="38100" dir="2700000" algn="tl">
                    <a:srgbClr val="000000">
                      <a:alpha val="43137"/>
                    </a:srgbClr>
                  </a:outerShdw>
                </a:effectLst>
              </a:rPr>
              <a:t>preacher </a:t>
            </a:r>
            <a:r>
              <a:rPr lang="en-US" dirty="0"/>
              <a:t>is often a</a:t>
            </a:r>
            <a:r>
              <a:rPr lang="en-US" b="1" dirty="0">
                <a:effectLst>
                  <a:outerShdw blurRad="38100" dist="38100" dir="2700000" algn="tl">
                    <a:srgbClr val="000000">
                      <a:alpha val="43137"/>
                    </a:srgbClr>
                  </a:outerShdw>
                </a:effectLst>
              </a:rPr>
              <a:t> teacher</a:t>
            </a:r>
            <a:r>
              <a:rPr lang="en-US" dirty="0"/>
              <a:t>.)</a:t>
            </a:r>
          </a:p>
          <a:p>
            <a:pPr lvl="0"/>
            <a:r>
              <a:rPr lang="en-US" dirty="0"/>
              <a:t>On the box preaching may also include rebuking 2 Tim. 4:2 &amp; Prov 24:25, and Biblical judging John 7:24.</a:t>
            </a:r>
          </a:p>
          <a:p>
            <a:pPr lvl="0"/>
            <a:r>
              <a:rPr lang="en-US" dirty="0"/>
              <a:t>On the box ‘crying out &amp; calling out’ (aka a ‘crier’)</a:t>
            </a:r>
          </a:p>
          <a:p>
            <a:r>
              <a:rPr lang="en-US" dirty="0"/>
              <a:t>If someone is on the box preaching, be respectful and use wisdom when engaging in conversations with others while the preaching is going on (except for dealing with a Heckler)</a:t>
            </a:r>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148656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Different styles &amp; methodologies</a:t>
            </a:r>
            <a:br>
              <a:rPr lang="en-US" sz="4000" b="1" dirty="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b="1" dirty="0">
                <a:effectLst>
                  <a:outerShdw blurRad="38100" dist="38100" dir="2700000" algn="tl">
                    <a:srgbClr val="000000">
                      <a:alpha val="43137"/>
                    </a:srgbClr>
                  </a:outerShdw>
                </a:effectLst>
              </a:rPr>
              <a:t>Contact evangelism</a:t>
            </a:r>
            <a:r>
              <a:rPr lang="en-US" b="1" dirty="0"/>
              <a:t> </a:t>
            </a:r>
            <a:r>
              <a:rPr lang="en-US" dirty="0"/>
              <a:t>versus </a:t>
            </a:r>
            <a:r>
              <a:rPr lang="en-US" b="1" dirty="0">
                <a:effectLst>
                  <a:outerShdw blurRad="38100" dist="38100" dir="2700000" algn="tl">
                    <a:srgbClr val="000000">
                      <a:alpha val="43137"/>
                    </a:srgbClr>
                  </a:outerShdw>
                </a:effectLst>
              </a:rPr>
              <a:t>friendship evangelism</a:t>
            </a:r>
          </a:p>
          <a:p>
            <a:r>
              <a:rPr lang="en-US" dirty="0"/>
              <a:t>Contact evangelism (proclaiming the Gospel to strangers, and/or confronting the public with the Gospel….…)</a:t>
            </a:r>
          </a:p>
          <a:p>
            <a:r>
              <a:rPr lang="en-US" dirty="0"/>
              <a:t>Friendship evangelism (sharing the Gospel only after making friends, or only in </a:t>
            </a:r>
            <a:r>
              <a:rPr lang="en-US" b="1" dirty="0">
                <a:effectLst>
                  <a:outerShdw blurRad="38100" dist="38100" dir="2700000" algn="tl">
                    <a:srgbClr val="000000">
                      <a:alpha val="43137"/>
                    </a:srgbClr>
                  </a:outerShdw>
                </a:effectLst>
              </a:rPr>
              <a:t>mutual conversation </a:t>
            </a:r>
            <a:r>
              <a:rPr lang="en-US" dirty="0"/>
              <a:t>with friends or strangers….…)</a:t>
            </a:r>
          </a:p>
          <a:p>
            <a:r>
              <a:rPr lang="en-US" dirty="0"/>
              <a:t>In the book of Acts, there’s at least </a:t>
            </a:r>
            <a:r>
              <a:rPr lang="en-US" b="1" dirty="0">
                <a:effectLst>
                  <a:outerShdw blurRad="38100" dist="38100" dir="2700000" algn="tl">
                    <a:srgbClr val="000000">
                      <a:alpha val="43137"/>
                    </a:srgbClr>
                  </a:outerShdw>
                </a:effectLst>
              </a:rPr>
              <a:t>46</a:t>
            </a:r>
            <a:r>
              <a:rPr lang="en-US" dirty="0"/>
              <a:t> instances of the early church engaging in evangelism (both contact and friendship)</a:t>
            </a:r>
          </a:p>
          <a:p>
            <a:r>
              <a:rPr lang="en-US" dirty="0"/>
              <a:t>Of these </a:t>
            </a:r>
            <a:r>
              <a:rPr lang="en-US" b="1" dirty="0">
                <a:effectLst>
                  <a:outerShdw blurRad="38100" dist="38100" dir="2700000" algn="tl">
                    <a:srgbClr val="000000">
                      <a:alpha val="43137"/>
                    </a:srgbClr>
                  </a:outerShdw>
                </a:effectLst>
              </a:rPr>
              <a:t>46</a:t>
            </a:r>
            <a:r>
              <a:rPr lang="en-US" dirty="0"/>
              <a:t> instances, </a:t>
            </a:r>
            <a:r>
              <a:rPr lang="en-US" b="1" dirty="0">
                <a:effectLst>
                  <a:outerShdw blurRad="38100" dist="38100" dir="2700000" algn="tl">
                    <a:srgbClr val="000000">
                      <a:alpha val="43137"/>
                    </a:srgbClr>
                  </a:outerShdw>
                </a:effectLst>
              </a:rPr>
              <a:t>38</a:t>
            </a:r>
            <a:r>
              <a:rPr lang="en-US" dirty="0">
                <a:effectLst>
                  <a:outerShdw blurRad="38100" dist="38100" dir="2700000" algn="tl">
                    <a:srgbClr val="000000">
                      <a:alpha val="43137"/>
                    </a:srgbClr>
                  </a:outerShdw>
                </a:effectLst>
              </a:rPr>
              <a:t> </a:t>
            </a:r>
            <a:r>
              <a:rPr lang="en-US" dirty="0"/>
              <a:t>of them were </a:t>
            </a:r>
            <a:r>
              <a:rPr lang="en-US" b="1" i="1" u="sng" dirty="0">
                <a:effectLst>
                  <a:outerShdw blurRad="38100" dist="38100" dir="2700000" algn="tl">
                    <a:srgbClr val="000000">
                      <a:alpha val="43137"/>
                    </a:srgbClr>
                  </a:outerShdw>
                </a:effectLst>
              </a:rPr>
              <a:t>contact evangelism</a:t>
            </a:r>
            <a:r>
              <a:rPr lang="en-US" dirty="0"/>
              <a:t> (that’s 82.6%)</a:t>
            </a:r>
          </a:p>
          <a:p>
            <a:r>
              <a:rPr lang="en-US" dirty="0"/>
              <a:t>Only </a:t>
            </a:r>
            <a:r>
              <a:rPr lang="en-US" b="1" dirty="0">
                <a:effectLst>
                  <a:outerShdw blurRad="38100" dist="38100" dir="2700000" algn="tl">
                    <a:srgbClr val="000000">
                      <a:alpha val="43137"/>
                    </a:srgbClr>
                  </a:outerShdw>
                </a:effectLst>
              </a:rPr>
              <a:t>8</a:t>
            </a:r>
            <a:r>
              <a:rPr lang="en-US" dirty="0"/>
              <a:t> were friendship evangelism (17.4%).</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716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92554"/>
          </a:xfrm>
        </p:spPr>
        <p:txBody>
          <a:bodyPr/>
          <a:lstStyle/>
          <a:p>
            <a:r>
              <a:rPr lang="en-US" sz="4000" b="1" dirty="0">
                <a:effectLst>
                  <a:outerShdw blurRad="38100" dist="38100" dir="2700000" algn="tl">
                    <a:srgbClr val="000000">
                      <a:alpha val="43137"/>
                    </a:srgbClr>
                  </a:outerShdw>
                </a:effectLst>
              </a:rPr>
              <a:t>Table of contents</a:t>
            </a:r>
          </a:p>
        </p:txBody>
      </p:sp>
      <p:sp>
        <p:nvSpPr>
          <p:cNvPr id="3" name="Content Placeholder 2"/>
          <p:cNvSpPr>
            <a:spLocks noGrp="1"/>
          </p:cNvSpPr>
          <p:nvPr>
            <p:ph idx="1"/>
          </p:nvPr>
        </p:nvSpPr>
        <p:spPr>
          <a:xfrm>
            <a:off x="1104293" y="2044700"/>
            <a:ext cx="8946541" cy="4292600"/>
          </a:xfrm>
        </p:spPr>
        <p:txBody>
          <a:bodyPr>
            <a:normAutofit/>
          </a:bodyPr>
          <a:lstStyle/>
          <a:p>
            <a:r>
              <a:rPr lang="en-US" dirty="0"/>
              <a:t>The Church</a:t>
            </a:r>
          </a:p>
          <a:p>
            <a:r>
              <a:rPr lang="en-US" dirty="0"/>
              <a:t>The Evangelist</a:t>
            </a:r>
          </a:p>
          <a:p>
            <a:r>
              <a:rPr lang="en-US" dirty="0"/>
              <a:t>Boldness, courage, and/or confidence </a:t>
            </a:r>
          </a:p>
          <a:p>
            <a:r>
              <a:rPr lang="en-US" dirty="0"/>
              <a:t>What does the Bible say about public preaching?</a:t>
            </a:r>
          </a:p>
          <a:p>
            <a:r>
              <a:rPr lang="en-US" dirty="0"/>
              <a:t>Methodologies</a:t>
            </a:r>
          </a:p>
          <a:p>
            <a:r>
              <a:rPr lang="en-US" dirty="0"/>
              <a:t>Dealing with Hecklers</a:t>
            </a:r>
          </a:p>
          <a:p>
            <a:r>
              <a:rPr lang="en-US" dirty="0"/>
              <a:t>Dealing with the ‘Stop Judging Me’ card</a:t>
            </a:r>
          </a:p>
          <a:p>
            <a:r>
              <a:rPr lang="en-US" dirty="0"/>
              <a:t>Being ready to give an answer ~</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94688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9706429" cy="782958"/>
          </a:xfrm>
        </p:spPr>
        <p:txBody>
          <a:bodyPr/>
          <a:lstStyle/>
          <a:p>
            <a:r>
              <a:rPr lang="en-US" sz="4000" b="1" dirty="0">
                <a:effectLst>
                  <a:outerShdw blurRad="38100" dist="38100" dir="2700000" algn="tl">
                    <a:srgbClr val="000000">
                      <a:alpha val="43137"/>
                    </a:srgbClr>
                  </a:outerShdw>
                </a:effectLst>
              </a:rPr>
              <a:t>Contact</a:t>
            </a:r>
            <a:r>
              <a:rPr lang="en-US" b="1" dirty="0">
                <a:effectLst>
                  <a:outerShdw blurRad="38100" dist="38100" dir="2700000" algn="tl">
                    <a:srgbClr val="000000">
                      <a:alpha val="43137"/>
                    </a:srgbClr>
                  </a:outerShdw>
                </a:effectLst>
              </a:rPr>
              <a:t> evangelism is more Biblical</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79677726"/>
              </p:ext>
            </p:extLst>
          </p:nvPr>
        </p:nvGraphicFramePr>
        <p:xfrm>
          <a:off x="1142224" y="1644076"/>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z="1400"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30</a:t>
            </a:fld>
            <a:endParaRPr lang="en-US" dirty="0"/>
          </a:p>
        </p:txBody>
      </p:sp>
      <p:sp>
        <p:nvSpPr>
          <p:cNvPr id="5" name="Rectangle 4"/>
          <p:cNvSpPr/>
          <p:nvPr/>
        </p:nvSpPr>
        <p:spPr>
          <a:xfrm>
            <a:off x="646111" y="5930879"/>
            <a:ext cx="10082959" cy="276999"/>
          </a:xfrm>
          <a:prstGeom prst="rect">
            <a:avLst/>
          </a:prstGeom>
        </p:spPr>
        <p:txBody>
          <a:bodyPr wrap="square">
            <a:spAutoFit/>
          </a:bodyPr>
          <a:lstStyle/>
          <a:p>
            <a:r>
              <a:rPr lang="en-US" sz="1200" b="1" dirty="0"/>
              <a:t>Source: </a:t>
            </a:r>
            <a:r>
              <a:rPr lang="en-US" sz="1200" dirty="0"/>
              <a:t>The book ‘Evangelism in the New Testament,’ by Jon Speed</a:t>
            </a:r>
          </a:p>
        </p:txBody>
      </p:sp>
    </p:spTree>
    <p:extLst>
      <p:ext uri="{BB962C8B-B14F-4D97-AF65-F5344CB8AC3E}">
        <p14:creationId xmlns:p14="http://schemas.microsoft.com/office/powerpoint/2010/main" val="2428257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Different styles &amp; methodologies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1" y="2027518"/>
            <a:ext cx="10199689" cy="4195481"/>
          </a:xfrm>
        </p:spPr>
        <p:txBody>
          <a:bodyPr>
            <a:normAutofit/>
          </a:bodyPr>
          <a:lstStyle/>
          <a:p>
            <a:r>
              <a:rPr lang="en-US" dirty="0"/>
              <a:t>Points to ponder on</a:t>
            </a:r>
          </a:p>
          <a:p>
            <a:r>
              <a:rPr lang="en-US" dirty="0"/>
              <a:t>A </a:t>
            </a:r>
            <a:r>
              <a:rPr lang="en-US" b="1" u="sng" dirty="0">
                <a:effectLst>
                  <a:outerShdw blurRad="38100" dist="38100" dir="2700000" algn="tl">
                    <a:srgbClr val="000000">
                      <a:alpha val="43137"/>
                    </a:srgbClr>
                  </a:outerShdw>
                </a:effectLst>
              </a:rPr>
              <a:t>Biblical</a:t>
            </a:r>
            <a:r>
              <a:rPr lang="en-US" dirty="0"/>
              <a:t> </a:t>
            </a:r>
            <a:r>
              <a:rPr lang="en-US" b="1" dirty="0">
                <a:effectLst>
                  <a:outerShdw blurRad="38100" dist="38100" dir="2700000" algn="tl">
                    <a:srgbClr val="000000">
                      <a:alpha val="43137"/>
                    </a:srgbClr>
                  </a:outerShdw>
                </a:effectLst>
              </a:rPr>
              <a:t>Evangelist</a:t>
            </a:r>
            <a:r>
              <a:rPr lang="en-US" dirty="0"/>
              <a:t>, must be </a:t>
            </a:r>
            <a:r>
              <a:rPr lang="en-US" b="1" dirty="0">
                <a:effectLst>
                  <a:outerShdw blurRad="38100" dist="38100" dir="2700000" algn="tl">
                    <a:srgbClr val="000000">
                      <a:alpha val="43137"/>
                    </a:srgbClr>
                  </a:outerShdw>
                </a:effectLst>
              </a:rPr>
              <a:t>evangelical</a:t>
            </a:r>
          </a:p>
          <a:p>
            <a:r>
              <a:rPr lang="en-US" dirty="0"/>
              <a:t>A </a:t>
            </a:r>
            <a:r>
              <a:rPr lang="en-US" b="1" dirty="0">
                <a:effectLst>
                  <a:outerShdw blurRad="38100" dist="38100" dir="2700000" algn="tl">
                    <a:srgbClr val="000000">
                      <a:alpha val="43137"/>
                    </a:srgbClr>
                  </a:outerShdw>
                </a:effectLst>
              </a:rPr>
              <a:t>Christian</a:t>
            </a:r>
            <a:r>
              <a:rPr lang="en-US" dirty="0"/>
              <a:t>, bust be </a:t>
            </a:r>
            <a:r>
              <a:rPr lang="en-US" b="1" dirty="0">
                <a:effectLst>
                  <a:outerShdw blurRad="38100" dist="38100" dir="2700000" algn="tl">
                    <a:srgbClr val="000000">
                      <a:alpha val="43137"/>
                    </a:srgbClr>
                  </a:outerShdw>
                </a:effectLst>
              </a:rPr>
              <a:t>Christ-centric</a:t>
            </a:r>
          </a:p>
          <a:p>
            <a:r>
              <a:rPr lang="en-US" dirty="0"/>
              <a:t>A </a:t>
            </a:r>
            <a:r>
              <a:rPr lang="en-US" b="1" dirty="0">
                <a:effectLst>
                  <a:outerShdw blurRad="38100" dist="38100" dir="2700000" algn="tl">
                    <a:srgbClr val="000000">
                      <a:alpha val="43137"/>
                    </a:srgbClr>
                  </a:outerShdw>
                </a:effectLst>
              </a:rPr>
              <a:t>herald</a:t>
            </a:r>
            <a:r>
              <a:rPr lang="en-US" dirty="0"/>
              <a:t>, or </a:t>
            </a:r>
            <a:r>
              <a:rPr lang="en-US" b="1" dirty="0">
                <a:effectLst>
                  <a:outerShdw blurRad="38100" dist="38100" dir="2700000" algn="tl">
                    <a:srgbClr val="000000">
                      <a:alpha val="43137"/>
                    </a:srgbClr>
                  </a:outerShdw>
                </a:effectLst>
              </a:rPr>
              <a:t>preacher</a:t>
            </a:r>
            <a:r>
              <a:rPr lang="en-US" dirty="0"/>
              <a:t> (aka a proclaimer of the Gospel,) will be </a:t>
            </a:r>
            <a:r>
              <a:rPr lang="en-US" b="1" dirty="0">
                <a:effectLst>
                  <a:outerShdw blurRad="38100" dist="38100" dir="2700000" algn="tl">
                    <a:srgbClr val="000000">
                      <a:alpha val="43137"/>
                    </a:srgbClr>
                  </a:outerShdw>
                </a:effectLst>
              </a:rPr>
              <a:t>Gospel-centric</a:t>
            </a:r>
          </a:p>
          <a:p>
            <a:r>
              <a:rPr lang="en-US" dirty="0"/>
              <a:t>What I do strive to accomplish, is to </a:t>
            </a:r>
            <a:r>
              <a:rPr lang="en-US" b="1" u="sng" dirty="0">
                <a:effectLst>
                  <a:outerShdw blurRad="38100" dist="38100" dir="2700000" algn="tl">
                    <a:srgbClr val="000000">
                      <a:alpha val="43137"/>
                    </a:srgbClr>
                  </a:outerShdw>
                </a:effectLst>
              </a:rPr>
              <a:t>use God’s Word more than mine</a:t>
            </a:r>
            <a:r>
              <a:rPr lang="en-US" dirty="0"/>
              <a:t>. </a:t>
            </a:r>
          </a:p>
          <a:p>
            <a:r>
              <a:rPr lang="en-US" dirty="0"/>
              <a:t>Because </a:t>
            </a:r>
            <a:r>
              <a:rPr lang="en-US" b="1" dirty="0">
                <a:effectLst>
                  <a:outerShdw blurRad="38100" dist="38100" dir="2700000" algn="tl">
                    <a:srgbClr val="000000">
                      <a:alpha val="43137"/>
                    </a:srgbClr>
                  </a:outerShdw>
                </a:effectLst>
              </a:rPr>
              <a:t>Gods’ Word</a:t>
            </a:r>
            <a:r>
              <a:rPr lang="en-US" dirty="0"/>
              <a:t> never goes void. The power onto Salvation is in </a:t>
            </a:r>
            <a:r>
              <a:rPr lang="en-US" b="1" dirty="0">
                <a:effectLst>
                  <a:outerShdw blurRad="38100" dist="38100" dir="2700000" algn="tl">
                    <a:srgbClr val="000000">
                      <a:alpha val="43137"/>
                    </a:srgbClr>
                  </a:outerShdw>
                </a:effectLst>
              </a:rPr>
              <a:t>the Gospel</a:t>
            </a:r>
            <a:r>
              <a:rPr lang="en-US" dirty="0"/>
              <a:t>, not in my words (Isaiah 55:11, Rom 1:16.) </a:t>
            </a:r>
          </a:p>
          <a:p>
            <a:r>
              <a:rPr lang="en-US" dirty="0"/>
              <a:t>Many other methodologies (or ministries) are </a:t>
            </a:r>
            <a:r>
              <a:rPr lang="en-US" b="1" dirty="0">
                <a:effectLst>
                  <a:outerShdw blurRad="38100" dist="38100" dir="2700000" algn="tl">
                    <a:srgbClr val="000000">
                      <a:alpha val="43137"/>
                    </a:srgbClr>
                  </a:outerShdw>
                </a:effectLst>
              </a:rPr>
              <a:t>not ‘Gospel-centric,</a:t>
            </a:r>
            <a:r>
              <a:rPr lang="en-US" dirty="0"/>
              <a:t>’ they're </a:t>
            </a:r>
            <a:r>
              <a:rPr lang="en-US" b="1" dirty="0">
                <a:effectLst>
                  <a:outerShdw blurRad="38100" dist="38100" dir="2700000" algn="tl">
                    <a:srgbClr val="000000">
                      <a:alpha val="43137"/>
                    </a:srgbClr>
                  </a:outerShdw>
                </a:effectLst>
              </a:rPr>
              <a:t>‘man-centric.’</a:t>
            </a:r>
            <a:r>
              <a:rPr lang="en-US" dirty="0"/>
              <a:t> </a:t>
            </a:r>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89577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Different</a:t>
            </a:r>
            <a:r>
              <a:rPr lang="en-US" sz="4400" b="1" dirty="0">
                <a:effectLst>
                  <a:outerShdw blurRad="38100" dist="38100" dir="2700000" algn="tl">
                    <a:srgbClr val="000000">
                      <a:alpha val="43137"/>
                    </a:srgbClr>
                  </a:outerShdw>
                </a:effectLst>
              </a:rPr>
              <a:t> styles &amp; methodologies</a:t>
            </a:r>
            <a:br>
              <a:rPr lang="en-US" sz="4400" b="1" dirty="0">
                <a:effectLst>
                  <a:outerShdw blurRad="38100" dist="38100" dir="2700000" algn="tl">
                    <a:srgbClr val="000000">
                      <a:alpha val="43137"/>
                    </a:srgbClr>
                  </a:outerShdw>
                </a:effectLst>
              </a:rPr>
            </a:br>
            <a:endParaRPr lang="en-US" dirty="0"/>
          </a:p>
        </p:txBody>
      </p:sp>
      <p:sp>
        <p:nvSpPr>
          <p:cNvPr id="3" name="Footer Placeholder 2"/>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
        <p:nvSpPr>
          <p:cNvPr id="5" name="TextBox 4"/>
          <p:cNvSpPr txBox="1"/>
          <p:nvPr/>
        </p:nvSpPr>
        <p:spPr>
          <a:xfrm>
            <a:off x="967387" y="2314832"/>
            <a:ext cx="9448800" cy="3170099"/>
          </a:xfrm>
          <a:prstGeom prst="rect">
            <a:avLst/>
          </a:prstGeom>
          <a:noFill/>
        </p:spPr>
        <p:txBody>
          <a:bodyPr wrap="square" rtlCol="0">
            <a:spAutoFit/>
          </a:bodyPr>
          <a:lstStyle/>
          <a:p>
            <a:r>
              <a:rPr lang="en-US" sz="2000" dirty="0"/>
              <a:t>“Nowhere in the Scriptures are evangelists (or street preachers) told to first get the worlds permission to preach. Nowhere in the Scriptures are Christians told to accommodate the world. Nowhere in the Scriptures are we told to only preach to crowds that are willing to listen. Nowhere in the Scriptures are we told to redact, truncate, or replace the preaching of the glorious Gospel with tricks, gimmicks, gadgets, skits, magic, entertainment, cash giveaways, trivia questions, word games, jokes, or comedy. Nowhere in the Scriptures are we told do give the heckler a microphone and a box to stand on, so they can blaspheme the Lord and use profanity. We ought to be thankful that these evangelists are out there, but when our evangelism efforts become more man-centric, and less Gospel-centric; it’s no longer orthodox Biblical evangelism.” ~ IPOC Ministries</a:t>
            </a:r>
          </a:p>
        </p:txBody>
      </p:sp>
    </p:spTree>
    <p:extLst>
      <p:ext uri="{BB962C8B-B14F-4D97-AF65-F5344CB8AC3E}">
        <p14:creationId xmlns:p14="http://schemas.microsoft.com/office/powerpoint/2010/main" val="1483863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TheExpositor.tv</a:t>
            </a:r>
          </a:p>
        </p:txBody>
      </p:sp>
      <p:sp>
        <p:nvSpPr>
          <p:cNvPr id="3" name="Slide Number Placeholder 2"/>
          <p:cNvSpPr>
            <a:spLocks noGrp="1"/>
          </p:cNvSpPr>
          <p:nvPr>
            <p:ph type="sldNum" sz="quarter" idx="12"/>
          </p:nvPr>
        </p:nvSpPr>
        <p:spPr/>
        <p:txBody>
          <a:bodyPr/>
          <a:lstStyle/>
          <a:p>
            <a:fld id="{D57F1E4F-1CFF-5643-939E-02111984F565}" type="slidenum">
              <a:rPr lang="en-US" smtClean="0"/>
              <a:t>33</a:t>
            </a:fld>
            <a:endParaRPr lang="en-US" dirty="0"/>
          </a:p>
        </p:txBody>
      </p:sp>
      <p:sp>
        <p:nvSpPr>
          <p:cNvPr id="4" name="TextBox 3"/>
          <p:cNvSpPr txBox="1"/>
          <p:nvPr/>
        </p:nvSpPr>
        <p:spPr>
          <a:xfrm>
            <a:off x="2865967" y="2413337"/>
            <a:ext cx="5767840" cy="1446550"/>
          </a:xfrm>
          <a:prstGeom prst="rect">
            <a:avLst/>
          </a:prstGeom>
          <a:noFill/>
        </p:spPr>
        <p:txBody>
          <a:bodyPr wrap="square" rtlCol="0">
            <a:spAutoFit/>
          </a:bodyPr>
          <a:lstStyle/>
          <a:p>
            <a:pPr algn="ctr"/>
            <a:r>
              <a:rPr lang="en-US" sz="8800" b="1" dirty="0">
                <a:effectLst>
                  <a:outerShdw blurRad="38100" dist="38100" dir="2700000" algn="tl">
                    <a:srgbClr val="000000">
                      <a:alpha val="43137"/>
                    </a:srgbClr>
                  </a:outerShdw>
                </a:effectLst>
              </a:rPr>
              <a:t>Break Time</a:t>
            </a:r>
          </a:p>
        </p:txBody>
      </p:sp>
    </p:spTree>
    <p:extLst>
      <p:ext uri="{BB962C8B-B14F-4D97-AF65-F5344CB8AC3E}">
        <p14:creationId xmlns:p14="http://schemas.microsoft.com/office/powerpoint/2010/main" val="3030822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34</a:t>
            </a:fld>
            <a:endParaRPr lang="en-US" dirty="0"/>
          </a:p>
        </p:txBody>
      </p:sp>
      <p:sp>
        <p:nvSpPr>
          <p:cNvPr id="3" name="Rectangle 2"/>
          <p:cNvSpPr/>
          <p:nvPr/>
        </p:nvSpPr>
        <p:spPr>
          <a:xfrm>
            <a:off x="73933" y="1988227"/>
            <a:ext cx="10215107" cy="3406061"/>
          </a:xfrm>
          <a:prstGeom prst="rect">
            <a:avLst/>
          </a:prstGeom>
        </p:spPr>
        <p:txBody>
          <a:bodyPr wrap="square">
            <a:spAutoFit/>
          </a:bodyPr>
          <a:lstStyle/>
          <a:p>
            <a:pPr algn="ctr">
              <a:lnSpc>
                <a:spcPct val="115000"/>
              </a:lnSpc>
              <a:spcAft>
                <a:spcPts val="1000"/>
              </a:spcAft>
            </a:pPr>
            <a:r>
              <a:rPr lang="en-US" sz="6000" b="1" dirty="0">
                <a:effectLst>
                  <a:outerShdw blurRad="38100" dist="38100" dir="2700000" algn="tl">
                    <a:srgbClr val="000000">
                      <a:alpha val="43137"/>
                    </a:srgbClr>
                  </a:outerShdw>
                </a:effectLst>
              </a:rPr>
              <a:t>Dealing with Hecklers </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(Scoffers) </a:t>
            </a:r>
          </a:p>
          <a:p>
            <a:pPr>
              <a:lnSpc>
                <a:spcPct val="115000"/>
              </a:lnSpc>
              <a:spcAft>
                <a:spcPts val="1000"/>
              </a:spcAft>
            </a:pPr>
            <a:endParaRPr lang="en-US" sz="6000" dirty="0">
              <a:effectLst/>
            </a:endParaRPr>
          </a:p>
        </p:txBody>
      </p:sp>
    </p:spTree>
    <p:extLst>
      <p:ext uri="{BB962C8B-B14F-4D97-AF65-F5344CB8AC3E}">
        <p14:creationId xmlns:p14="http://schemas.microsoft.com/office/powerpoint/2010/main" val="2511422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83170"/>
          </a:xfrm>
        </p:spPr>
        <p:txBody>
          <a:bodyPr/>
          <a:lstStyle/>
          <a:p>
            <a:r>
              <a:rPr lang="en-US" sz="4000" b="1" dirty="0">
                <a:effectLst>
                  <a:outerShdw blurRad="38100" dist="38100" dir="2700000" algn="tl">
                    <a:srgbClr val="000000">
                      <a:alpha val="43137"/>
                    </a:srgbClr>
                  </a:outerShdw>
                </a:effectLst>
              </a:rPr>
              <a:t>Dealing with Hecklers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2084172"/>
            <a:ext cx="10058400" cy="3784921"/>
          </a:xfrm>
        </p:spPr>
        <p:txBody>
          <a:bodyPr/>
          <a:lstStyle/>
          <a:p>
            <a:r>
              <a:rPr lang="en-US" dirty="0"/>
              <a:t>A Heckler (or Scoffer) is a person that interrupts and mocks the OAP’s sermon (often times using profanities – which could lead to violence)</a:t>
            </a:r>
          </a:p>
          <a:p>
            <a:r>
              <a:rPr lang="en-US" dirty="0"/>
              <a:t>2 Peter 3:3-4 says</a:t>
            </a:r>
            <a:r>
              <a:rPr lang="en-US" b="1" dirty="0"/>
              <a:t>, “</a:t>
            </a:r>
            <a:r>
              <a:rPr lang="en-US" dirty="0"/>
              <a:t>Knowing this first, that there shall come in the last days scoffers, walking after their own lusts, </a:t>
            </a:r>
            <a:r>
              <a:rPr lang="en-US" b="1" baseline="30000" dirty="0"/>
              <a:t>4 </a:t>
            </a:r>
            <a:r>
              <a:rPr lang="en-US" dirty="0"/>
              <a:t>And saying, Where is the promise of his coming? for since the fathers fell asleep, all things continue as they were from the beginning of the creation.”</a:t>
            </a:r>
          </a:p>
          <a:p>
            <a:endParaRPr lang="en-US" b="1" dirty="0"/>
          </a:p>
          <a:p>
            <a:endParaRPr lang="en-US" dirty="0"/>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299557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sz="4000" b="1" dirty="0">
                <a:effectLst>
                  <a:outerShdw blurRad="38100" dist="38100" dir="2700000" algn="tl">
                    <a:srgbClr val="000000">
                      <a:alpha val="43137"/>
                    </a:srgbClr>
                  </a:outerShdw>
                </a:effectLst>
              </a:rPr>
              <a:t>Dealing with Hecklers </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2018270"/>
            <a:ext cx="10058400" cy="3850824"/>
          </a:xfrm>
        </p:spPr>
        <p:txBody>
          <a:bodyPr>
            <a:normAutofit lnSpcReduction="10000"/>
          </a:bodyPr>
          <a:lstStyle/>
          <a:p>
            <a:r>
              <a:rPr lang="en-US" dirty="0"/>
              <a:t>Some OAP’s prefer hecklers, others do not </a:t>
            </a:r>
          </a:p>
          <a:p>
            <a:r>
              <a:rPr lang="en-US" dirty="0"/>
              <a:t>Either way, we must respect and honor each others view</a:t>
            </a:r>
          </a:p>
          <a:p>
            <a:r>
              <a:rPr lang="en-US" dirty="0"/>
              <a:t>Those that prefer Hecklers, say that Hecklers draw in the crowds</a:t>
            </a:r>
          </a:p>
          <a:p>
            <a:r>
              <a:rPr lang="en-US" dirty="0"/>
              <a:t>Personally if the Holy Spirit didn’t draw in the crowd, then it may not be the work of the Holy Spirit. It may even be our flesh.</a:t>
            </a:r>
          </a:p>
          <a:p>
            <a:r>
              <a:rPr lang="en-US" dirty="0"/>
              <a:t>If an OAP prefers to engage with Hecklers, then let the Heckler heckle</a:t>
            </a:r>
          </a:p>
          <a:p>
            <a:r>
              <a:rPr lang="en-US" dirty="0"/>
              <a:t>But if the OAP prefers to not engage in Hecklers, be respectful and ask the Heckler to step aside to dialog with you</a:t>
            </a:r>
          </a:p>
          <a:p>
            <a:r>
              <a:rPr lang="en-US" dirty="0"/>
              <a:t>Bear in mind that most Hecklers are trying to shut up the Gospel</a:t>
            </a:r>
          </a:p>
          <a:p>
            <a:r>
              <a:rPr lang="en-US" dirty="0"/>
              <a:t>Signage can draw in crowds, without the heckler</a:t>
            </a:r>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225744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sz="4000" b="1" dirty="0">
                <a:effectLst>
                  <a:outerShdw blurRad="38100" dist="38100" dir="2700000" algn="tl">
                    <a:srgbClr val="000000">
                      <a:alpha val="43137"/>
                    </a:srgbClr>
                  </a:outerShdw>
                </a:effectLst>
              </a:rPr>
              <a:t>Dealing with Hecklers  </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2067696"/>
            <a:ext cx="10058400" cy="3801397"/>
          </a:xfrm>
        </p:spPr>
        <p:txBody>
          <a:bodyPr>
            <a:normAutofit/>
          </a:bodyPr>
          <a:lstStyle/>
          <a:p>
            <a:r>
              <a:rPr lang="en-US" dirty="0"/>
              <a:t>Use discernment with Hecklers</a:t>
            </a:r>
          </a:p>
          <a:p>
            <a:r>
              <a:rPr lang="en-US" dirty="0"/>
              <a:t>Know when your ‘engaging of apologetics’ turns into sin</a:t>
            </a:r>
          </a:p>
          <a:p>
            <a:r>
              <a:rPr lang="en-US" dirty="0"/>
              <a:t>Distracting a Heckler from my OA preaching, may prevent me from sinning</a:t>
            </a:r>
          </a:p>
          <a:p>
            <a:r>
              <a:rPr lang="en-US" dirty="0"/>
              <a:t>Paul said in 2 Tim 2:24-26, “And the servant of the Lord </a:t>
            </a:r>
            <a:r>
              <a:rPr lang="en-US" b="1" dirty="0">
                <a:effectLst>
                  <a:outerShdw blurRad="38100" dist="38100" dir="2700000" algn="tl">
                    <a:srgbClr val="000000">
                      <a:alpha val="43137"/>
                    </a:srgbClr>
                  </a:outerShdw>
                </a:effectLst>
              </a:rPr>
              <a:t>must not strive [must not be quarrelsome</a:t>
            </a:r>
            <a:r>
              <a:rPr lang="en-US" dirty="0"/>
              <a:t>]; but be gentle unto all men, apt to teach, patient, In meekness instructing those that oppose themselves; if God peradventure will give them repentance to the acknowledging of the truth; And that they may recover themselves out of the snare of the devil, who are taken captive by him at his will.”</a:t>
            </a:r>
          </a:p>
          <a:p>
            <a:r>
              <a:rPr lang="en-US" dirty="0"/>
              <a:t>For me – I prefer to keep preaching to the crowd, while my partner dialogs with the Heckler. </a:t>
            </a:r>
            <a:r>
              <a:rPr lang="en-US" b="1" u="sng" dirty="0">
                <a:effectLst>
                  <a:outerShdw blurRad="38100" dist="38100" dir="2700000" algn="tl">
                    <a:srgbClr val="000000">
                      <a:alpha val="43137"/>
                    </a:srgbClr>
                  </a:outerShdw>
                </a:effectLst>
              </a:rPr>
              <a:t>Then it’s a win – win!</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35635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83170"/>
          </a:xfrm>
        </p:spPr>
        <p:txBody>
          <a:bodyPr/>
          <a:lstStyle/>
          <a:p>
            <a:r>
              <a:rPr lang="en-US" sz="4000" b="1" dirty="0">
                <a:effectLst>
                  <a:outerShdw blurRad="38100" dist="38100" dir="2700000" algn="tl">
                    <a:srgbClr val="000000">
                      <a:alpha val="43137"/>
                    </a:srgbClr>
                  </a:outerShdw>
                </a:effectLst>
              </a:rPr>
              <a:t>Dealing with Hecklers </a:t>
            </a:r>
          </a:p>
        </p:txBody>
      </p:sp>
      <p:sp>
        <p:nvSpPr>
          <p:cNvPr id="3" name="Content Placeholder 2"/>
          <p:cNvSpPr>
            <a:spLocks noGrp="1"/>
          </p:cNvSpPr>
          <p:nvPr>
            <p:ph idx="1"/>
          </p:nvPr>
        </p:nvSpPr>
        <p:spPr>
          <a:xfrm>
            <a:off x="1097280" y="2207740"/>
            <a:ext cx="10058400" cy="3661353"/>
          </a:xfrm>
        </p:spPr>
        <p:txBody>
          <a:bodyPr>
            <a:normAutofit/>
          </a:bodyPr>
          <a:lstStyle/>
          <a:p>
            <a:r>
              <a:rPr lang="en-US" dirty="0"/>
              <a:t>Chris Raymond of ‘First Baptist Church of the Lakes’ said the following ~</a:t>
            </a:r>
          </a:p>
          <a:p>
            <a:r>
              <a:rPr lang="en-US" dirty="0"/>
              <a:t>“A herald should not negotiate with an enemy of the cross, who is trying to stop the gospel from going forth. Many falsely assume the public proclamation of the gospel is a conversation, when it is not. A herald is to unroll the scroll, and proclaim what the King has charged, and commanded to the people.” </a:t>
            </a:r>
          </a:p>
          <a:p>
            <a:r>
              <a:rPr lang="en-US" dirty="0"/>
              <a:t>Raymond’s comment does not surprise me, as his church has men like Paul Washer and Voddie Baucham preach from behind their pulpit. </a:t>
            </a:r>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022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095" y="452718"/>
            <a:ext cx="9615489" cy="995082"/>
          </a:xfrm>
        </p:spPr>
        <p:txBody>
          <a:bodyPr/>
          <a:lstStyle/>
          <a:p>
            <a:r>
              <a:rPr lang="en-US" sz="3600" dirty="0"/>
              <a:t>Some examples of how to handle hecklers </a:t>
            </a:r>
          </a:p>
        </p:txBody>
      </p:sp>
      <p:sp>
        <p:nvSpPr>
          <p:cNvPr id="7" name="Content Placeholder 6"/>
          <p:cNvSpPr>
            <a:spLocks noGrp="1"/>
          </p:cNvSpPr>
          <p:nvPr>
            <p:ph idx="1"/>
          </p:nvPr>
        </p:nvSpPr>
        <p:spPr>
          <a:xfrm>
            <a:off x="1097280" y="2166550"/>
            <a:ext cx="10058400" cy="3702543"/>
          </a:xfrm>
        </p:spPr>
        <p:txBody>
          <a:bodyPr/>
          <a:lstStyle/>
          <a:p>
            <a:r>
              <a:rPr lang="en-US" dirty="0"/>
              <a:t>Justin Edwards at UCLA </a:t>
            </a:r>
            <a:r>
              <a:rPr lang="en-US" dirty="0">
                <a:hlinkClick r:id="rId2"/>
              </a:rPr>
              <a:t>http://youtu.be/vWXA3HsC5kg</a:t>
            </a:r>
            <a:r>
              <a:rPr lang="en-US" dirty="0"/>
              <a:t> </a:t>
            </a:r>
          </a:p>
          <a:p>
            <a:r>
              <a:rPr lang="en-US" dirty="0"/>
              <a:t>Bill Rhetts at University of Texas </a:t>
            </a:r>
            <a:r>
              <a:rPr lang="en-US" dirty="0">
                <a:hlinkClick r:id="rId3"/>
              </a:rPr>
              <a:t>http://youtu.be/O3N1NPw5uIM</a:t>
            </a:r>
            <a:r>
              <a:rPr lang="en-US" dirty="0"/>
              <a:t> </a:t>
            </a:r>
          </a:p>
          <a:p>
            <a:r>
              <a:rPr lang="en-US" dirty="0"/>
              <a:t>Robert Gray here </a:t>
            </a:r>
            <a:r>
              <a:rPr lang="en-US" dirty="0">
                <a:hlinkClick r:id="rId4"/>
              </a:rPr>
              <a:t>http:/youtu.be/WuAaIzQjxmU  </a:t>
            </a:r>
            <a:endParaRPr lang="en-US" dirty="0"/>
          </a:p>
          <a:p>
            <a:r>
              <a:rPr lang="en-US" dirty="0"/>
              <a:t>Ronnie Cardiel at the Seattle Sounders Soccer game </a:t>
            </a:r>
            <a:r>
              <a:rPr lang="en-US" dirty="0">
                <a:hlinkClick r:id="rId5"/>
              </a:rPr>
              <a:t>https://youtu.be/7ILPGcA7ZUQ</a:t>
            </a:r>
            <a:r>
              <a:rPr lang="en-US" dirty="0"/>
              <a:t> </a:t>
            </a:r>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206357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09029"/>
          </a:xfrm>
        </p:spPr>
        <p:txBody>
          <a:bodyPr/>
          <a:lstStyle/>
          <a:p>
            <a:r>
              <a:rPr lang="en-US" sz="4000" b="1" dirty="0">
                <a:effectLst>
                  <a:outerShdw blurRad="38100" dist="38100" dir="2700000" algn="tl">
                    <a:srgbClr val="000000">
                      <a:alpha val="43137"/>
                    </a:srgbClr>
                  </a:outerShdw>
                </a:effectLst>
              </a:rPr>
              <a:t>Table of contents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73667" y="1845733"/>
            <a:ext cx="10845800" cy="4461933"/>
          </a:xfrm>
        </p:spPr>
        <p:txBody>
          <a:bodyPr>
            <a:normAutofit lnSpcReduction="10000"/>
          </a:bodyPr>
          <a:lstStyle/>
          <a:p>
            <a:r>
              <a:rPr lang="en-US" dirty="0"/>
              <a:t>Developing our messages or sermons</a:t>
            </a:r>
          </a:p>
          <a:p>
            <a:r>
              <a:rPr lang="en-US" dirty="0"/>
              <a:t>The </a:t>
            </a:r>
            <a:r>
              <a:rPr lang="en-US" b="1" dirty="0">
                <a:effectLst>
                  <a:outerShdw blurRad="38100" dist="38100" dir="2700000" algn="tl">
                    <a:srgbClr val="000000">
                      <a:alpha val="43137"/>
                    </a:srgbClr>
                  </a:outerShdw>
                </a:effectLst>
              </a:rPr>
              <a:t>Law</a:t>
            </a:r>
            <a:r>
              <a:rPr lang="en-US" dirty="0"/>
              <a:t> vs the </a:t>
            </a:r>
            <a:r>
              <a:rPr lang="en-US" b="1" dirty="0">
                <a:effectLst>
                  <a:outerShdw blurRad="38100" dist="38100" dir="2700000" algn="tl">
                    <a:srgbClr val="000000">
                      <a:alpha val="43137"/>
                    </a:srgbClr>
                  </a:outerShdw>
                </a:effectLst>
              </a:rPr>
              <a:t>Gospel</a:t>
            </a:r>
          </a:p>
          <a:p>
            <a:r>
              <a:rPr lang="en-US" dirty="0"/>
              <a:t>A Check up from the neck up</a:t>
            </a:r>
          </a:p>
          <a:p>
            <a:r>
              <a:rPr lang="en-US" dirty="0"/>
              <a:t>When evangelism becomes a stumbling block</a:t>
            </a:r>
          </a:p>
          <a:p>
            <a:r>
              <a:rPr lang="en-US" dirty="0"/>
              <a:t>Dealing with the police</a:t>
            </a:r>
          </a:p>
          <a:p>
            <a:r>
              <a:rPr lang="en-US" dirty="0"/>
              <a:t>Soteriology (an abbreviated ABC’s look)</a:t>
            </a:r>
          </a:p>
          <a:p>
            <a:r>
              <a:rPr lang="en-US" dirty="0"/>
              <a:t>Encouraging words from others, and </a:t>
            </a:r>
          </a:p>
          <a:p>
            <a:r>
              <a:rPr lang="en-US" dirty="0"/>
              <a:t>Round table discussion</a:t>
            </a:r>
          </a:p>
          <a:p>
            <a:r>
              <a:rPr lang="en-US" b="1" dirty="0">
                <a:solidFill>
                  <a:srgbClr val="555555"/>
                </a:solidFill>
                <a:latin typeface="Roboto" panose="02000000000000000000" pitchFamily="2" charset="0"/>
              </a:rPr>
              <a:t>DISCLAIMER:</a:t>
            </a:r>
            <a:r>
              <a:rPr lang="en-US" dirty="0">
                <a:solidFill>
                  <a:srgbClr val="555555"/>
                </a:solidFill>
                <a:latin typeface="Roboto" panose="02000000000000000000" pitchFamily="2" charset="0"/>
              </a:rPr>
              <a:t> I sometimes share excerpts from various sermons (or videos) from various professing Christians. However, this does not mean I endorse all views of every person shared here or in other videos on their channel.</a:t>
            </a:r>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68178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40</a:t>
            </a:fld>
            <a:endParaRPr lang="en-US" dirty="0"/>
          </a:p>
        </p:txBody>
      </p:sp>
      <p:sp>
        <p:nvSpPr>
          <p:cNvPr id="3" name="Rectangle 2"/>
          <p:cNvSpPr/>
          <p:nvPr/>
        </p:nvSpPr>
        <p:spPr>
          <a:xfrm>
            <a:off x="1325377" y="1932961"/>
            <a:ext cx="8323112" cy="2344231"/>
          </a:xfrm>
          <a:prstGeom prst="rect">
            <a:avLst/>
          </a:prstGeom>
        </p:spPr>
        <p:txBody>
          <a:bodyPr wrap="none">
            <a:spAutoFit/>
          </a:bodyPr>
          <a:lstStyle/>
          <a:p>
            <a:pPr algn="ct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Dealing with the </a:t>
            </a:r>
          </a:p>
          <a:p>
            <a:pPr algn="ct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‘Stop Judging Me’ card</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821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78" y="-365"/>
            <a:ext cx="9706429" cy="1334895"/>
          </a:xfrm>
        </p:spPr>
        <p:txBody>
          <a:bodyPr/>
          <a:lstStyle/>
          <a:p>
            <a:r>
              <a:rPr lang="en-US" sz="4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Dealing with the ‘Stop Judging Me’ card</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2" y="1985319"/>
            <a:ext cx="8946541" cy="4773830"/>
          </a:xfrm>
        </p:spPr>
        <p:txBody>
          <a:bodyPr>
            <a:normAutofit/>
          </a:bodyPr>
          <a:lstStyle/>
          <a:p>
            <a:r>
              <a:rPr lang="en-US" dirty="0"/>
              <a:t>You’re going to hear the “Your judging me” card a lot.</a:t>
            </a:r>
          </a:p>
          <a:p>
            <a:r>
              <a:rPr lang="en-US" dirty="0"/>
              <a:t>True Jesus did say in Matt 7:1-2, “Judge not, that ye be not judged. For with what judgment ye judge, ye shall be judged: and with what measure ye mete, it shall be measured to you again.”</a:t>
            </a:r>
          </a:p>
          <a:p>
            <a:r>
              <a:rPr lang="en-US" dirty="0"/>
              <a:t>But here is the Biblical context of Matt 7:1-2 (Jesus was………..)</a:t>
            </a:r>
          </a:p>
          <a:p>
            <a:r>
              <a:rPr lang="en-US" dirty="0"/>
              <a:t>We are not necessarily to judge the world, because the unregenerate are doing what is expected from them. However, we are to judge righteously. Jesus said in John 7:24, “Do not judge according to appearance, but </a:t>
            </a:r>
            <a:r>
              <a:rPr lang="en-US" b="1" u="sng" dirty="0">
                <a:effectLst>
                  <a:outerShdw blurRad="38100" dist="38100" dir="2700000" algn="tl">
                    <a:srgbClr val="000000">
                      <a:alpha val="43137"/>
                    </a:srgbClr>
                  </a:outerShdw>
                </a:effectLst>
              </a:rPr>
              <a:t>judge with righteous judgment</a:t>
            </a:r>
            <a:r>
              <a:rPr lang="en-US" dirty="0"/>
              <a:t>.”</a:t>
            </a:r>
          </a:p>
          <a:p>
            <a:pPr lvl="0"/>
            <a:r>
              <a:rPr lang="en-US" dirty="0"/>
              <a:t>If a sinner’s drunk – then he’s a drunkard (warn him of 1 Cor 6:9)</a:t>
            </a:r>
          </a:p>
          <a:p>
            <a:pPr lvl="0"/>
            <a:r>
              <a:rPr lang="en-US" dirty="0"/>
              <a:t>If a woman walks into an Abortuary, she’s probably not receiving prenatal care (warn her &amp; offer her the alternatives to abortion, and the solutions to her </a:t>
            </a:r>
            <a:r>
              <a:rPr lang="en-US" b="1" dirty="0">
                <a:effectLst>
                  <a:outerShdw blurRad="38100" dist="38100" dir="2700000" algn="tl">
                    <a:srgbClr val="000000">
                      <a:alpha val="43137"/>
                    </a:srgbClr>
                  </a:outerShdw>
                </a:effectLst>
              </a:rPr>
              <a:t>sin problem</a:t>
            </a:r>
            <a:r>
              <a:rPr lang="en-US" dirty="0"/>
              <a:t>)  </a:t>
            </a:r>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40212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79" y="-74505"/>
            <a:ext cx="9706429" cy="1400530"/>
          </a:xfrm>
        </p:spPr>
        <p:txBody>
          <a:bodyPr/>
          <a:lstStyle/>
          <a:p>
            <a:r>
              <a:rPr lang="en-US" sz="4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Dealing with the ‘Stop Judging Me’ card</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2" y="1862098"/>
            <a:ext cx="8946541" cy="4876800"/>
          </a:xfrm>
        </p:spPr>
        <p:txBody>
          <a:bodyPr>
            <a:normAutofit/>
          </a:bodyPr>
          <a:lstStyle/>
          <a:p>
            <a:pPr lvl="0"/>
            <a:r>
              <a:rPr lang="en-US" dirty="0"/>
              <a:t>If a professed believer is in the world i.e. bars ect, then </a:t>
            </a:r>
            <a:r>
              <a:rPr lang="en-US" b="1" dirty="0">
                <a:effectLst>
                  <a:outerShdw blurRad="38100" dist="38100" dir="2700000" algn="tl">
                    <a:srgbClr val="000000">
                      <a:alpha val="43137"/>
                    </a:srgbClr>
                  </a:outerShdw>
                </a:effectLst>
              </a:rPr>
              <a:t>warn them with the Word of God</a:t>
            </a:r>
            <a:r>
              <a:rPr lang="en-US" dirty="0"/>
              <a:t>. Warn them of the wrath of God.</a:t>
            </a:r>
          </a:p>
          <a:p>
            <a:pPr lvl="0"/>
            <a:r>
              <a:rPr lang="en-US" dirty="0"/>
              <a:t>James 4:4-5 says, “Ye adulterers and adulteresses, know ye not that the </a:t>
            </a:r>
            <a:r>
              <a:rPr lang="en-US" b="1" dirty="0">
                <a:effectLst>
                  <a:outerShdw blurRad="38100" dist="38100" dir="2700000" algn="tl">
                    <a:srgbClr val="000000">
                      <a:alpha val="43137"/>
                    </a:srgbClr>
                  </a:outerShdw>
                </a:effectLst>
              </a:rPr>
              <a:t>friendship of the world is enmity with God</a:t>
            </a:r>
            <a:r>
              <a:rPr lang="en-US" dirty="0"/>
              <a:t>? </a:t>
            </a:r>
            <a:r>
              <a:rPr lang="en-US" b="1" dirty="0">
                <a:effectLst>
                  <a:outerShdw blurRad="38100" dist="38100" dir="2700000" algn="tl">
                    <a:srgbClr val="000000">
                      <a:alpha val="43137"/>
                    </a:srgbClr>
                  </a:outerShdw>
                </a:effectLst>
              </a:rPr>
              <a:t>whosoever therefore will be a friend of the world is the enemy of God</a:t>
            </a:r>
            <a:r>
              <a:rPr lang="en-US" dirty="0"/>
              <a:t>. Do ye think that the scripture saith in vain, The spirit that dwelleth in us lusteth to envy?”</a:t>
            </a:r>
          </a:p>
          <a:p>
            <a:pPr lvl="0"/>
            <a:r>
              <a:rPr lang="en-US" dirty="0"/>
              <a:t>1 John 2:15-17 says, “Love not the world, neither the things that are in the world. </a:t>
            </a:r>
            <a:r>
              <a:rPr lang="en-US" b="1" dirty="0">
                <a:effectLst>
                  <a:outerShdw blurRad="38100" dist="38100" dir="2700000" algn="tl">
                    <a:srgbClr val="000000">
                      <a:alpha val="43137"/>
                    </a:srgbClr>
                  </a:outerShdw>
                </a:effectLst>
              </a:rPr>
              <a:t>If any man love the world, the love of the Father is not in him</a:t>
            </a:r>
            <a:r>
              <a:rPr lang="en-US" dirty="0"/>
              <a:t>. For all that is in the world, the </a:t>
            </a:r>
            <a:r>
              <a:rPr lang="en-US" b="1" dirty="0">
                <a:effectLst>
                  <a:outerShdw blurRad="38100" dist="38100" dir="2700000" algn="tl">
                    <a:srgbClr val="000000">
                      <a:alpha val="43137"/>
                    </a:srgbClr>
                  </a:outerShdw>
                </a:effectLst>
              </a:rPr>
              <a:t>lust of the flesh</a:t>
            </a:r>
            <a:r>
              <a:rPr lang="en-US" dirty="0"/>
              <a:t>, and the </a:t>
            </a:r>
            <a:r>
              <a:rPr lang="en-US" b="1" dirty="0">
                <a:effectLst>
                  <a:outerShdw blurRad="38100" dist="38100" dir="2700000" algn="tl">
                    <a:srgbClr val="000000">
                      <a:alpha val="43137"/>
                    </a:srgbClr>
                  </a:outerShdw>
                </a:effectLst>
              </a:rPr>
              <a:t>lust of the eyes</a:t>
            </a:r>
            <a:r>
              <a:rPr lang="en-US" dirty="0"/>
              <a:t>, and </a:t>
            </a:r>
            <a:r>
              <a:rPr lang="en-US" b="1" dirty="0">
                <a:effectLst>
                  <a:outerShdw blurRad="38100" dist="38100" dir="2700000" algn="tl">
                    <a:srgbClr val="000000">
                      <a:alpha val="43137"/>
                    </a:srgbClr>
                  </a:outerShdw>
                </a:effectLst>
              </a:rPr>
              <a:t>the pride of life</a:t>
            </a:r>
            <a:r>
              <a:rPr lang="en-US" dirty="0"/>
              <a:t>, is not of the Father, but is of the world. And the world passeth away, and the lust thereof: </a:t>
            </a:r>
            <a:r>
              <a:rPr lang="en-US" b="1" dirty="0">
                <a:effectLst>
                  <a:outerShdw blurRad="38100" dist="38100" dir="2700000" algn="tl">
                    <a:srgbClr val="000000">
                      <a:alpha val="43137"/>
                    </a:srgbClr>
                  </a:outerShdw>
                </a:effectLst>
              </a:rPr>
              <a:t>but he that doeth the will of God abideth for ever</a:t>
            </a:r>
            <a:r>
              <a:rPr lang="en-US" dirty="0"/>
              <a:t>.”</a:t>
            </a:r>
          </a:p>
          <a:p>
            <a:pPr lvl="0"/>
            <a:r>
              <a:rPr lang="en-US" dirty="0"/>
              <a:t>Jesus said in John 15:19, “If ye were of the world, the world would love his own: but because ye are not of the world, but I have chosen you out of the world, therefore </a:t>
            </a:r>
            <a:r>
              <a:rPr lang="en-US" b="1" dirty="0">
                <a:effectLst>
                  <a:outerShdw blurRad="38100" dist="38100" dir="2700000" algn="tl">
                    <a:srgbClr val="000000">
                      <a:alpha val="43137"/>
                    </a:srgbClr>
                  </a:outerShdw>
                </a:effectLst>
              </a:rPr>
              <a:t>the world hateth you</a:t>
            </a:r>
            <a:r>
              <a:rPr lang="en-US" dirty="0"/>
              <a:t>.”</a:t>
            </a:r>
          </a:p>
          <a:p>
            <a:pPr lvl="0"/>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1045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43</a:t>
            </a:fld>
            <a:endParaRPr lang="en-US" dirty="0"/>
          </a:p>
        </p:txBody>
      </p:sp>
      <p:sp>
        <p:nvSpPr>
          <p:cNvPr id="3" name="Rectangle 2"/>
          <p:cNvSpPr/>
          <p:nvPr/>
        </p:nvSpPr>
        <p:spPr>
          <a:xfrm>
            <a:off x="642407" y="2383639"/>
            <a:ext cx="10910359" cy="1093184"/>
          </a:xfrm>
          <a:prstGeom prst="rect">
            <a:avLst/>
          </a:prstGeom>
        </p:spPr>
        <p:txBody>
          <a:bodyPr wrap="none">
            <a:spAutoFit/>
          </a:bodyPr>
          <a:lstStyle/>
          <a:p>
            <a:pPr algn="ct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Being ready to give an answer </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7520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442" y="260059"/>
            <a:ext cx="10058400" cy="1057852"/>
          </a:xfrm>
        </p:spPr>
        <p:txBody>
          <a:bodyPr/>
          <a:lstStyle/>
          <a:p>
            <a:r>
              <a:rPr lang="en-US" sz="4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Being ready to give an answer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9442" y="1915137"/>
            <a:ext cx="10121900" cy="4610099"/>
          </a:xfrm>
        </p:spPr>
        <p:txBody>
          <a:bodyPr>
            <a:normAutofit fontScale="92500"/>
          </a:bodyPr>
          <a:lstStyle/>
          <a:p>
            <a:r>
              <a:rPr lang="en-US" sz="2100" dirty="0"/>
              <a:t>If necessary, be ready to rebuke a </a:t>
            </a:r>
            <a:r>
              <a:rPr lang="en-US" sz="2100" b="1" u="sng" dirty="0">
                <a:effectLst>
                  <a:outerShdw blurRad="38100" dist="38100" dir="2700000" algn="tl">
                    <a:srgbClr val="000000">
                      <a:alpha val="43137"/>
                    </a:srgbClr>
                  </a:outerShdw>
                </a:effectLst>
              </a:rPr>
              <a:t>professed</a:t>
            </a:r>
            <a:r>
              <a:rPr lang="en-US" sz="2100" b="1" dirty="0">
                <a:effectLst>
                  <a:outerShdw blurRad="38100" dist="38100" dir="2700000" algn="tl">
                    <a:srgbClr val="000000">
                      <a:alpha val="43137"/>
                    </a:srgbClr>
                  </a:outerShdw>
                </a:effectLst>
              </a:rPr>
              <a:t> believer </a:t>
            </a:r>
            <a:r>
              <a:rPr lang="en-US" sz="2100" dirty="0"/>
              <a:t>(i.e. worldly places, or like the strip club girls below. If interested later, video examples below).</a:t>
            </a:r>
          </a:p>
          <a:p>
            <a:r>
              <a:rPr lang="en-US" sz="2100" dirty="0"/>
              <a:t>1 Cor 5:12-13 says, ‘For what have I to do to judge them also that are without? </a:t>
            </a:r>
            <a:r>
              <a:rPr lang="en-US" sz="2100" b="1" dirty="0">
                <a:effectLst>
                  <a:outerShdw blurRad="38100" dist="38100" dir="2700000" algn="tl">
                    <a:srgbClr val="000000">
                      <a:alpha val="43137"/>
                    </a:srgbClr>
                  </a:outerShdw>
                </a:effectLst>
              </a:rPr>
              <a:t>Do not ye judge them that are within</a:t>
            </a:r>
            <a:r>
              <a:rPr lang="en-US" sz="2100" dirty="0"/>
              <a:t>? But them that are without God judgeth. Therefore put away from among yourselves that wicked person.”</a:t>
            </a:r>
          </a:p>
          <a:p>
            <a:r>
              <a:rPr lang="en-US" sz="2100" dirty="0"/>
              <a:t>Paul said in Gal 6:1, “Brethren, if a man be overtaken in a fault, ye which are spiritual, restore such an one in the spirit of meekness; considering thyself, lest thou also be tempted.”</a:t>
            </a:r>
          </a:p>
          <a:p>
            <a:r>
              <a:rPr lang="en-US" sz="2100" dirty="0"/>
              <a:t>Be ready to Biblically answer their questions, and/or defend your faith. </a:t>
            </a:r>
          </a:p>
          <a:p>
            <a:r>
              <a:rPr lang="en-US" sz="2100" dirty="0"/>
              <a:t>1 Pet 3:15 says, “But sanctify the Lord God in your hearts: and be ready always to give an answer to every man that asketh you a reason of the hope that is in you with meekness and fear:”</a:t>
            </a:r>
            <a:br>
              <a:rPr lang="en-US" sz="2100" dirty="0"/>
            </a:br>
            <a:br>
              <a:rPr lang="en-US" sz="2100" dirty="0"/>
            </a:br>
            <a:r>
              <a:rPr lang="en-US" sz="1600" dirty="0"/>
              <a:t>Video #1 Judy at the nude bar </a:t>
            </a:r>
            <a:r>
              <a:rPr lang="en-US" sz="1600" dirty="0">
                <a:hlinkClick r:id="rId3"/>
              </a:rPr>
              <a:t>https://youtu.be/XTfu5Oam6fU</a:t>
            </a:r>
            <a:r>
              <a:rPr lang="en-US" sz="1600" dirty="0"/>
              <a:t>  </a:t>
            </a:r>
          </a:p>
          <a:p>
            <a:r>
              <a:rPr lang="en-US" sz="1600" dirty="0"/>
              <a:t>Video #2 male customer       </a:t>
            </a:r>
            <a:r>
              <a:rPr lang="en-US" sz="1600" dirty="0">
                <a:hlinkClick r:id="rId4"/>
              </a:rPr>
              <a:t>http://youtu.be/RjEoV9eiZSo</a:t>
            </a:r>
            <a:endParaRPr lang="en-US" sz="1600" dirty="0"/>
          </a:p>
        </p:txBody>
      </p:sp>
      <p:sp>
        <p:nvSpPr>
          <p:cNvPr id="5" name="Footer Placeholder 4"/>
          <p:cNvSpPr>
            <a:spLocks noGrp="1"/>
          </p:cNvSpPr>
          <p:nvPr>
            <p:ph type="ftr" sz="quarter" idx="11"/>
          </p:nvPr>
        </p:nvSpPr>
        <p:spPr/>
        <p:txBody>
          <a:bodyPr/>
          <a:lstStyle/>
          <a:p>
            <a:r>
              <a:rPr lang="en-US" sz="1200"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375621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45</a:t>
            </a:fld>
            <a:endParaRPr lang="en-US" dirty="0"/>
          </a:p>
        </p:txBody>
      </p:sp>
      <p:sp>
        <p:nvSpPr>
          <p:cNvPr id="3" name="Rectangle 2"/>
          <p:cNvSpPr/>
          <p:nvPr/>
        </p:nvSpPr>
        <p:spPr>
          <a:xfrm>
            <a:off x="969033" y="2079873"/>
            <a:ext cx="9395521" cy="2344231"/>
          </a:xfrm>
          <a:prstGeom prst="rect">
            <a:avLst/>
          </a:prstGeom>
        </p:spPr>
        <p:txBody>
          <a:bodyPr wrap="none">
            <a:spAutoFit/>
          </a:bodyPr>
          <a:lstStyle/>
          <a:p>
            <a:pP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Developing our messages </a:t>
            </a:r>
          </a:p>
          <a:p>
            <a:pPr algn="ct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or  sermons</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571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Our messages / sermons</a:t>
            </a:r>
            <a:br>
              <a:rPr lang="en-US" sz="4000" dirty="0"/>
            </a:br>
            <a:endParaRPr lang="en-US" sz="4000" dirty="0"/>
          </a:p>
        </p:txBody>
      </p:sp>
      <p:sp>
        <p:nvSpPr>
          <p:cNvPr id="3" name="Content Placeholder 2"/>
          <p:cNvSpPr>
            <a:spLocks noGrp="1"/>
          </p:cNvSpPr>
          <p:nvPr>
            <p:ph idx="1"/>
          </p:nvPr>
        </p:nvSpPr>
        <p:spPr>
          <a:xfrm>
            <a:off x="1097280" y="1938586"/>
            <a:ext cx="9249228" cy="4521199"/>
          </a:xfrm>
        </p:spPr>
        <p:txBody>
          <a:bodyPr>
            <a:normAutofit/>
          </a:bodyPr>
          <a:lstStyle/>
          <a:p>
            <a:r>
              <a:rPr lang="en-US" dirty="0"/>
              <a:t>Spend time in prayer, study and know the Biblical Text that you’re going to teach</a:t>
            </a:r>
          </a:p>
          <a:p>
            <a:r>
              <a:rPr lang="en-US" dirty="0"/>
              <a:t>The acronym K.I.S.S.</a:t>
            </a:r>
          </a:p>
          <a:p>
            <a:r>
              <a:rPr lang="en-US" dirty="0"/>
              <a:t>Paul said in1 Cor 1:17, “For Christ sent me not to baptize, but to </a:t>
            </a:r>
            <a:r>
              <a:rPr lang="en-US" b="1" dirty="0">
                <a:effectLst>
                  <a:outerShdw blurRad="38100" dist="38100" dir="2700000" algn="tl">
                    <a:srgbClr val="000000">
                      <a:alpha val="43137"/>
                    </a:srgbClr>
                  </a:outerShdw>
                </a:effectLst>
              </a:rPr>
              <a:t>preach the gospel</a:t>
            </a:r>
            <a:r>
              <a:rPr lang="en-US" dirty="0"/>
              <a:t>: </a:t>
            </a:r>
            <a:r>
              <a:rPr lang="en-US" b="1" dirty="0">
                <a:effectLst>
                  <a:outerShdw blurRad="38100" dist="38100" dir="2700000" algn="tl">
                    <a:srgbClr val="000000">
                      <a:alpha val="43137"/>
                    </a:srgbClr>
                  </a:outerShdw>
                </a:effectLst>
              </a:rPr>
              <a:t>not</a:t>
            </a:r>
            <a:r>
              <a:rPr lang="en-US" dirty="0"/>
              <a:t> with wisdom of words [eloquent], lest the cross of Christ should be made of none effect.”</a:t>
            </a:r>
          </a:p>
          <a:p>
            <a:r>
              <a:rPr lang="en-US" dirty="0"/>
              <a:t>We don’t need to be clever with our words. We don’t need tricks, gimmicks, gadgets, skits, magic, entertainment, word games, jokes, or comedy. But we do need </a:t>
            </a:r>
            <a:r>
              <a:rPr lang="en-US" b="1" u="sng" dirty="0">
                <a:solidFill>
                  <a:srgbClr val="FF0000"/>
                </a:solidFill>
                <a:effectLst>
                  <a:outerShdw blurRad="38100" dist="38100" dir="2700000" algn="tl">
                    <a:srgbClr val="000000">
                      <a:alpha val="43137"/>
                    </a:srgbClr>
                  </a:outerShdw>
                </a:effectLst>
              </a:rPr>
              <a:t>the Gospel</a:t>
            </a:r>
            <a:r>
              <a:rPr lang="en-US" dirty="0"/>
              <a:t>.</a:t>
            </a:r>
          </a:p>
          <a:p>
            <a:r>
              <a:rPr lang="en-US" dirty="0"/>
              <a:t>Every five minutes a Christian is martyred for sharing the </a:t>
            </a:r>
            <a:r>
              <a:rPr lang="en-US" b="1" dirty="0">
                <a:effectLst>
                  <a:outerShdw blurRad="38100" dist="38100" dir="2700000" algn="tl">
                    <a:srgbClr val="000000">
                      <a:alpha val="43137"/>
                    </a:srgbClr>
                  </a:outerShdw>
                </a:effectLst>
              </a:rPr>
              <a:t>“Gospel.” </a:t>
            </a:r>
            <a:r>
              <a:rPr lang="en-US" dirty="0"/>
              <a:t>How dare we replace the Gospel with </a:t>
            </a:r>
            <a:r>
              <a:rPr lang="en-US" b="1" dirty="0">
                <a:effectLst>
                  <a:outerShdw blurRad="38100" dist="38100" dir="2700000" algn="tl">
                    <a:srgbClr val="000000">
                      <a:alpha val="43137"/>
                    </a:srgbClr>
                  </a:outerShdw>
                </a:effectLst>
              </a:rPr>
              <a:t>extra-biblical ideologies</a:t>
            </a:r>
            <a:r>
              <a:rPr lang="en-US" dirty="0"/>
              <a:t>. </a:t>
            </a:r>
          </a:p>
          <a:p>
            <a:r>
              <a:rPr lang="en-US" dirty="0"/>
              <a:t>Although hero's i.e. Edwards, Whitefield &amp; Spurgeon were known for using catchy clichés to grab their attention…</a:t>
            </a:r>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389385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47</a:t>
            </a:fld>
            <a:endParaRPr lang="en-US" dirty="0"/>
          </a:p>
        </p:txBody>
      </p:sp>
      <p:sp>
        <p:nvSpPr>
          <p:cNvPr id="3" name="Rectangle 2"/>
          <p:cNvSpPr/>
          <p:nvPr/>
        </p:nvSpPr>
        <p:spPr>
          <a:xfrm>
            <a:off x="1406394" y="2380210"/>
            <a:ext cx="8215711" cy="1093184"/>
          </a:xfrm>
          <a:prstGeom prst="rect">
            <a:avLst/>
          </a:prstGeom>
        </p:spPr>
        <p:txBody>
          <a:bodyPr wrap="none">
            <a:spAutoFit/>
          </a:bodyPr>
          <a:lstStyle/>
          <a:p>
            <a:pP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The Law vs the Gospel</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069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TheExpositor.tv</a:t>
            </a:r>
          </a:p>
        </p:txBody>
      </p:sp>
      <p:sp>
        <p:nvSpPr>
          <p:cNvPr id="3" name="Slide Number Placeholder 2"/>
          <p:cNvSpPr>
            <a:spLocks noGrp="1"/>
          </p:cNvSpPr>
          <p:nvPr>
            <p:ph type="sldNum" sz="quarter" idx="12"/>
          </p:nvPr>
        </p:nvSpPr>
        <p:spPr/>
        <p:txBody>
          <a:bodyPr/>
          <a:lstStyle/>
          <a:p>
            <a:fld id="{D57F1E4F-1CFF-5643-939E-02111984F565}" type="slidenum">
              <a:rPr lang="en-US" smtClean="0"/>
              <a:t>48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587" y="208005"/>
            <a:ext cx="6096000" cy="6096000"/>
          </a:xfrm>
          <a:prstGeom prst="rect">
            <a:avLst/>
          </a:prstGeom>
          <a:ln>
            <a:noFill/>
          </a:ln>
          <a:effectLst>
            <a:softEdge rad="112500"/>
          </a:effectLst>
        </p:spPr>
      </p:pic>
    </p:spTree>
    <p:extLst>
      <p:ext uri="{BB962C8B-B14F-4D97-AF65-F5344CB8AC3E}">
        <p14:creationId xmlns:p14="http://schemas.microsoft.com/office/powerpoint/2010/main" val="2957489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80878"/>
          </a:xfrm>
        </p:spPr>
        <p:txBody>
          <a:bodyPr/>
          <a:lstStyle/>
          <a:p>
            <a:r>
              <a:rPr lang="en-US" sz="4000" b="1" dirty="0">
                <a:effectLst>
                  <a:outerShdw blurRad="38100" dist="38100" dir="2700000" algn="tl">
                    <a:srgbClr val="000000">
                      <a:alpha val="43137"/>
                    </a:srgbClr>
                  </a:outerShdw>
                </a:effectLst>
              </a:rPr>
              <a:t>The Law vs the Gospel</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2010490"/>
            <a:ext cx="10058400" cy="4023360"/>
          </a:xfrm>
        </p:spPr>
        <p:txBody>
          <a:bodyPr>
            <a:normAutofit/>
          </a:bodyPr>
          <a:lstStyle/>
          <a:p>
            <a:r>
              <a:rPr lang="en-US" dirty="0"/>
              <a:t>The </a:t>
            </a:r>
            <a:r>
              <a:rPr lang="en-US" b="1" dirty="0">
                <a:effectLst>
                  <a:outerShdw blurRad="38100" dist="38100" dir="2700000" algn="tl">
                    <a:srgbClr val="000000">
                      <a:alpha val="43137"/>
                    </a:srgbClr>
                  </a:outerShdw>
                </a:effectLst>
              </a:rPr>
              <a:t>Law</a:t>
            </a:r>
            <a:r>
              <a:rPr lang="en-US" dirty="0"/>
              <a:t> is for the unsaved, and the </a:t>
            </a:r>
            <a:r>
              <a:rPr lang="en-US" b="1" dirty="0">
                <a:effectLst>
                  <a:outerShdw blurRad="38100" dist="38100" dir="2700000" algn="tl">
                    <a:srgbClr val="000000">
                      <a:alpha val="43137"/>
                    </a:srgbClr>
                  </a:outerShdw>
                </a:effectLst>
              </a:rPr>
              <a:t>Gospel</a:t>
            </a:r>
            <a:r>
              <a:rPr lang="en-US" dirty="0"/>
              <a:t> is for the saved. </a:t>
            </a:r>
          </a:p>
          <a:p>
            <a:r>
              <a:rPr lang="en-US" dirty="0"/>
              <a:t>The Law is absent the Gospel, but the </a:t>
            </a:r>
            <a:r>
              <a:rPr lang="en-US" b="1" dirty="0">
                <a:effectLst>
                  <a:outerShdw blurRad="38100" dist="38100" dir="2700000" algn="tl">
                    <a:srgbClr val="000000">
                      <a:alpha val="43137"/>
                    </a:srgbClr>
                  </a:outerShdw>
                </a:effectLst>
              </a:rPr>
              <a:t>Gospel</a:t>
            </a:r>
            <a:r>
              <a:rPr lang="en-US" dirty="0"/>
              <a:t> is not absent the </a:t>
            </a:r>
            <a:r>
              <a:rPr lang="en-US" b="1" dirty="0">
                <a:effectLst>
                  <a:outerShdw blurRad="38100" dist="38100" dir="2700000" algn="tl">
                    <a:srgbClr val="000000">
                      <a:alpha val="43137"/>
                    </a:srgbClr>
                  </a:outerShdw>
                </a:effectLst>
              </a:rPr>
              <a:t>Law</a:t>
            </a:r>
            <a:r>
              <a:rPr lang="en-US" dirty="0"/>
              <a:t>.</a:t>
            </a:r>
          </a:p>
          <a:p>
            <a:r>
              <a:rPr lang="en-US" dirty="0"/>
              <a:t>In the N.T. they don’t contradict each other, they complement each other.</a:t>
            </a:r>
          </a:p>
          <a:p>
            <a:r>
              <a:rPr lang="en-US" dirty="0"/>
              <a:t>Pauls’ Pastoral instruction is in 1 Tim 1:8-11, “But we know that </a:t>
            </a:r>
            <a:r>
              <a:rPr lang="en-US" b="1" dirty="0">
                <a:effectLst>
                  <a:outerShdw blurRad="38100" dist="38100" dir="2700000" algn="tl">
                    <a:srgbClr val="000000">
                      <a:alpha val="43137"/>
                    </a:srgbClr>
                  </a:outerShdw>
                </a:effectLst>
              </a:rPr>
              <a:t>the law is good, if a man use it lawfully</a:t>
            </a:r>
            <a:r>
              <a:rPr lang="en-US" dirty="0"/>
              <a:t>; Knowing this, that </a:t>
            </a:r>
            <a:r>
              <a:rPr lang="en-US" b="1" dirty="0">
                <a:effectLst>
                  <a:outerShdw blurRad="38100" dist="38100" dir="2700000" algn="tl">
                    <a:srgbClr val="000000">
                      <a:alpha val="43137"/>
                    </a:srgbClr>
                  </a:outerShdw>
                </a:effectLst>
              </a:rPr>
              <a:t>the law is not made for a righteous man, but for the lawless and disobedient, for the ungodly and for sinners</a:t>
            </a:r>
            <a:r>
              <a:rPr lang="en-US" dirty="0"/>
              <a:t>, for unholy and profane, for murderers of fathers and murderers of mothers, for manslayers, For whoremongers, for them that defile themselves with mankind, for menstealers, for liars, for perjured persons, and if there be any other thing that is contrary to sound doctrine; According to the glorious gospel of the blessed God, which was committed to my trust.”</a:t>
            </a:r>
          </a:p>
          <a:p>
            <a:endParaRPr lang="en-US" dirty="0"/>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49</a:t>
            </a:fld>
            <a:endParaRPr lang="en-US" dirty="0"/>
          </a:p>
        </p:txBody>
      </p:sp>
    </p:spTree>
    <p:extLst>
      <p:ext uri="{BB962C8B-B14F-4D97-AF65-F5344CB8AC3E}">
        <p14:creationId xmlns:p14="http://schemas.microsoft.com/office/powerpoint/2010/main" val="25228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5</a:t>
            </a:fld>
            <a:endParaRPr lang="en-US" dirty="0"/>
          </a:p>
        </p:txBody>
      </p:sp>
      <p:sp>
        <p:nvSpPr>
          <p:cNvPr id="3" name="Rectangle 2"/>
          <p:cNvSpPr/>
          <p:nvPr/>
        </p:nvSpPr>
        <p:spPr>
          <a:xfrm>
            <a:off x="2859087" y="2660134"/>
            <a:ext cx="4400564" cy="1015663"/>
          </a:xfrm>
          <a:prstGeom prst="rect">
            <a:avLst/>
          </a:prstGeom>
        </p:spPr>
        <p:txBody>
          <a:bodyPr wrap="none">
            <a:spAutoFit/>
          </a:bodyPr>
          <a:lstStyle/>
          <a:p>
            <a:r>
              <a:rPr lang="en-US" sz="6000" b="1" dirty="0">
                <a:effectLst>
                  <a:outerShdw blurRad="38100" dist="38100" dir="2700000" algn="tl">
                    <a:srgbClr val="000000">
                      <a:alpha val="43137"/>
                    </a:srgbClr>
                  </a:outerShdw>
                </a:effectLst>
              </a:rPr>
              <a:t>The Church</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4210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80878"/>
          </a:xfrm>
        </p:spPr>
        <p:txBody>
          <a:bodyPr/>
          <a:lstStyle/>
          <a:p>
            <a:r>
              <a:rPr lang="en-US" sz="4000" b="1" dirty="0">
                <a:effectLst>
                  <a:outerShdw blurRad="38100" dist="38100" dir="2700000" algn="tl">
                    <a:srgbClr val="000000">
                      <a:alpha val="43137"/>
                    </a:srgbClr>
                  </a:outerShdw>
                </a:effectLst>
              </a:rPr>
              <a:t>The Law vs the Gospel</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4293" y="2026508"/>
            <a:ext cx="8946541" cy="4022221"/>
          </a:xfrm>
        </p:spPr>
        <p:txBody>
          <a:bodyPr>
            <a:normAutofit/>
          </a:bodyPr>
          <a:lstStyle/>
          <a:p>
            <a:r>
              <a:rPr lang="en-US" dirty="0"/>
              <a:t>It says in Gals 3:19-25, “What purpose then does the law serve? It was added because of transgressions, till the Seed should come to whom the promise was made; and it was appointed through angels by the hand of a mediator. Now a mediator does not mediate for one only, but God is one. Is the law then against the promises of God? Certainly not! For if there had been a law given which could have given life, truly righteousness would have been by the law. But the Scripture has confined all under sin, that the promise by faith in Jesus Christ might be given to those who believe. But before faith came, we were kept under guard by the law, kept for the faith which would afterward be revealed. Therefore the law was our tutor to bring us to Christ, that we might be justified by faith. But after faith has come, we are no longer under a tutor.”</a:t>
            </a:r>
          </a:p>
          <a:p>
            <a:r>
              <a:rPr lang="en-US" dirty="0"/>
              <a:t>(Have someone give a demonstration of presenting ‘</a:t>
            </a:r>
            <a:r>
              <a:rPr lang="en-US" b="1" dirty="0">
                <a:effectLst>
                  <a:outerShdw blurRad="38100" dist="38100" dir="2700000" algn="tl">
                    <a:srgbClr val="000000">
                      <a:alpha val="43137"/>
                    </a:srgbClr>
                  </a:outerShdw>
                </a:effectLst>
              </a:rPr>
              <a:t>The Law and the Gospel</a:t>
            </a:r>
            <a:r>
              <a:rPr lang="en-US" dirty="0"/>
              <a:t>’)</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9443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51</a:t>
            </a:fld>
            <a:endParaRPr lang="en-US" dirty="0"/>
          </a:p>
        </p:txBody>
      </p:sp>
      <p:sp>
        <p:nvSpPr>
          <p:cNvPr id="3" name="Rectangle 2"/>
          <p:cNvSpPr/>
          <p:nvPr/>
        </p:nvSpPr>
        <p:spPr>
          <a:xfrm>
            <a:off x="1518260" y="2093259"/>
            <a:ext cx="7651140" cy="2344231"/>
          </a:xfrm>
          <a:prstGeom prst="rect">
            <a:avLst/>
          </a:prstGeom>
        </p:spPr>
        <p:txBody>
          <a:bodyPr wrap="square">
            <a:spAutoFit/>
          </a:bodyPr>
          <a:lstStyle/>
          <a:p>
            <a:pPr algn="ct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A Check up </a:t>
            </a:r>
          </a:p>
          <a:p>
            <a:pPr algn="ct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from the neck up</a:t>
            </a:r>
            <a:endPar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933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22067"/>
          </a:xfrm>
        </p:spPr>
        <p:txBody>
          <a:bodyPr/>
          <a:lstStyle/>
          <a:p>
            <a:r>
              <a:rPr lang="en-US" sz="4000" b="1" dirty="0">
                <a:effectLst>
                  <a:outerShdw blurRad="38100" dist="38100" dir="2700000" algn="tl">
                    <a:srgbClr val="000000">
                      <a:alpha val="43137"/>
                    </a:srgbClr>
                  </a:outerShdw>
                </a:effectLst>
              </a:rPr>
              <a:t>A Check up from the neck up</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Not in a legalistic way, but before you evangelize with our team, ask yourself ~</a:t>
            </a:r>
          </a:p>
          <a:p>
            <a:pPr lvl="0"/>
            <a:r>
              <a:rPr lang="en-US" dirty="0"/>
              <a:t>Am I ‘above reproach?’</a:t>
            </a:r>
          </a:p>
          <a:p>
            <a:pPr lvl="0"/>
            <a:r>
              <a:rPr lang="en-US" dirty="0"/>
              <a:t>Is my reputation in the ‘world,’ as good as it is in ‘church’? (1 Tim 3:7)</a:t>
            </a:r>
          </a:p>
          <a:p>
            <a:pPr lvl="0"/>
            <a:r>
              <a:rPr lang="en-US" dirty="0"/>
              <a:t>Stay in prayer</a:t>
            </a:r>
          </a:p>
          <a:p>
            <a:pPr lvl="0"/>
            <a:r>
              <a:rPr lang="en-US" dirty="0"/>
              <a:t>Stay in the Word</a:t>
            </a:r>
          </a:p>
          <a:p>
            <a:pPr lvl="0"/>
            <a:r>
              <a:rPr lang="en-US" dirty="0"/>
              <a:t>Hold each other accountable</a:t>
            </a:r>
          </a:p>
          <a:p>
            <a:pPr lvl="0"/>
            <a:r>
              <a:rPr lang="en-US" dirty="0"/>
              <a:t>Keep His armor on (Eph 6:10-20)</a:t>
            </a:r>
          </a:p>
          <a:p>
            <a:pPr lvl="0"/>
            <a:r>
              <a:rPr lang="en-US" dirty="0"/>
              <a:t>Be </a:t>
            </a:r>
            <a:r>
              <a:rPr lang="en-US" b="1" dirty="0"/>
              <a:t>fed</a:t>
            </a:r>
            <a:r>
              <a:rPr lang="en-US" dirty="0"/>
              <a:t> and </a:t>
            </a:r>
            <a:r>
              <a:rPr lang="en-US" b="1" dirty="0"/>
              <a:t>led</a:t>
            </a:r>
            <a:r>
              <a:rPr lang="en-US" dirty="0"/>
              <a:t>. </a:t>
            </a:r>
            <a:r>
              <a:rPr lang="en-US" b="1" dirty="0"/>
              <a:t>Fed</a:t>
            </a:r>
            <a:r>
              <a:rPr lang="en-US" dirty="0"/>
              <a:t> by the WORD and </a:t>
            </a:r>
            <a:r>
              <a:rPr lang="en-US" b="1" dirty="0"/>
              <a:t>led</a:t>
            </a:r>
            <a:r>
              <a:rPr lang="en-US" dirty="0"/>
              <a:t> by the </a:t>
            </a:r>
            <a:r>
              <a:rPr lang="en-US" b="1" dirty="0">
                <a:effectLst>
                  <a:outerShdw blurRad="38100" dist="38100" dir="2700000" algn="tl">
                    <a:srgbClr val="000000">
                      <a:alpha val="43137"/>
                    </a:srgbClr>
                  </a:outerShdw>
                </a:effectLst>
              </a:rPr>
              <a:t>Holy Spirit</a:t>
            </a:r>
          </a:p>
          <a:p>
            <a:pPr lvl="0"/>
            <a:r>
              <a:rPr lang="en-US" dirty="0"/>
              <a:t>Tell the </a:t>
            </a:r>
            <a:r>
              <a:rPr lang="en-US" b="1" dirty="0">
                <a:effectLst>
                  <a:outerShdw blurRad="38100" dist="38100" dir="2700000" algn="tl">
                    <a:srgbClr val="000000">
                      <a:alpha val="43137"/>
                    </a:srgbClr>
                  </a:outerShdw>
                </a:effectLst>
              </a:rPr>
              <a:t>truth in love</a:t>
            </a:r>
            <a:r>
              <a:rPr lang="en-US" dirty="0"/>
              <a:t>, but </a:t>
            </a:r>
            <a:r>
              <a:rPr lang="en-US" b="1" dirty="0">
                <a:effectLst>
                  <a:outerShdw blurRad="38100" dist="38100" dir="2700000" algn="tl">
                    <a:srgbClr val="000000">
                      <a:alpha val="43137"/>
                    </a:srgbClr>
                  </a:outerShdw>
                </a:effectLst>
              </a:rPr>
              <a:t>love with the truth</a:t>
            </a:r>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52</a:t>
            </a:fld>
            <a:endParaRPr lang="en-US" dirty="0"/>
          </a:p>
        </p:txBody>
      </p:sp>
    </p:spTree>
    <p:extLst>
      <p:ext uri="{BB962C8B-B14F-4D97-AF65-F5344CB8AC3E}">
        <p14:creationId xmlns:p14="http://schemas.microsoft.com/office/powerpoint/2010/main" val="41250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53</a:t>
            </a:fld>
            <a:endParaRPr lang="en-US" dirty="0"/>
          </a:p>
        </p:txBody>
      </p:sp>
      <p:sp>
        <p:nvSpPr>
          <p:cNvPr id="3" name="Rectangle 2"/>
          <p:cNvSpPr/>
          <p:nvPr/>
        </p:nvSpPr>
        <p:spPr>
          <a:xfrm>
            <a:off x="723900" y="1969344"/>
            <a:ext cx="9908482" cy="2344231"/>
          </a:xfrm>
          <a:prstGeom prst="rect">
            <a:avLst/>
          </a:prstGeom>
        </p:spPr>
        <p:txBody>
          <a:bodyPr wrap="none">
            <a:spAutoFit/>
          </a:bodyPr>
          <a:lstStyle/>
          <a:p>
            <a:pPr algn="ct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When evangelism becomes </a:t>
            </a:r>
          </a:p>
          <a:p>
            <a:pPr algn="ct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a stumbling block </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0426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ffectLst>
                  <a:outerShdw blurRad="38100" dist="38100" dir="2700000" algn="tl">
                    <a:srgbClr val="000000">
                      <a:alpha val="43137"/>
                    </a:srgbClr>
                  </a:outerShdw>
                </a:effectLst>
              </a:rPr>
              <a:t>When evangelism becomes a stumbling block </a:t>
            </a:r>
            <a:br>
              <a:rPr lang="en-US" dirty="0"/>
            </a:br>
            <a:endParaRPr lang="en-US" dirty="0"/>
          </a:p>
        </p:txBody>
      </p:sp>
      <p:sp>
        <p:nvSpPr>
          <p:cNvPr id="3" name="Content Placeholder 2"/>
          <p:cNvSpPr>
            <a:spLocks noGrp="1"/>
          </p:cNvSpPr>
          <p:nvPr>
            <p:ph idx="1"/>
          </p:nvPr>
        </p:nvSpPr>
        <p:spPr/>
        <p:txBody>
          <a:bodyPr/>
          <a:lstStyle/>
          <a:p>
            <a:r>
              <a:rPr lang="en-US" dirty="0"/>
              <a:t>Let us always be mindful of this. I would never want any of our evangelizing efforts, to cause another to stumble</a:t>
            </a:r>
          </a:p>
          <a:p>
            <a:r>
              <a:rPr lang="en-US" dirty="0"/>
              <a:t>Don’t exchange phone numbers with the opposite sex (to minister to or disciple later)</a:t>
            </a:r>
          </a:p>
          <a:p>
            <a:r>
              <a:rPr lang="en-US" dirty="0"/>
              <a:t>Don’t minister at the bars (or similar locs) if you can’t resist the temptation to drink there</a:t>
            </a:r>
          </a:p>
          <a:p>
            <a:r>
              <a:rPr lang="en-US" dirty="0"/>
              <a:t>You or your </a:t>
            </a:r>
            <a:r>
              <a:rPr lang="en-US"/>
              <a:t>team should not </a:t>
            </a:r>
            <a:r>
              <a:rPr lang="en-US" dirty="0"/>
              <a:t>to blend-in with them </a:t>
            </a:r>
          </a:p>
          <a:p>
            <a:r>
              <a:rPr lang="en-US" dirty="0"/>
              <a:t>Guard yourselves with those on your team, of the opposite sex (try to have a third person)</a:t>
            </a:r>
          </a:p>
          <a:p>
            <a:r>
              <a:rPr lang="en-US" dirty="0"/>
              <a:t>We have all lusted (some more than others, some less). But if lust really has a grip on your life, then beaches or other worldly outdoor summer events may be problematic for you</a:t>
            </a:r>
          </a:p>
          <a:p>
            <a:r>
              <a:rPr lang="en-US" i="1" dirty="0"/>
              <a:t>“Be wise as serpents—and harmless as doves.”</a:t>
            </a:r>
            <a:r>
              <a:rPr lang="en-US" dirty="0"/>
              <a:t> Matthew 10:16</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54</a:t>
            </a:fld>
            <a:endParaRPr lang="en-US" dirty="0"/>
          </a:p>
        </p:txBody>
      </p:sp>
    </p:spTree>
    <p:extLst>
      <p:ext uri="{BB962C8B-B14F-4D97-AF65-F5344CB8AC3E}">
        <p14:creationId xmlns:p14="http://schemas.microsoft.com/office/powerpoint/2010/main" val="313459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TheExpositor.tv</a:t>
            </a:r>
          </a:p>
        </p:txBody>
      </p:sp>
      <p:sp>
        <p:nvSpPr>
          <p:cNvPr id="3" name="Slide Number Placeholder 2"/>
          <p:cNvSpPr>
            <a:spLocks noGrp="1"/>
          </p:cNvSpPr>
          <p:nvPr>
            <p:ph type="sldNum" sz="quarter" idx="12"/>
          </p:nvPr>
        </p:nvSpPr>
        <p:spPr/>
        <p:txBody>
          <a:bodyPr/>
          <a:lstStyle/>
          <a:p>
            <a:fld id="{D57F1E4F-1CFF-5643-939E-02111984F565}" type="slidenum">
              <a:rPr lang="en-US" smtClean="0"/>
              <a:t>55</a:t>
            </a:fld>
            <a:endParaRPr lang="en-US" dirty="0"/>
          </a:p>
        </p:txBody>
      </p:sp>
      <p:sp>
        <p:nvSpPr>
          <p:cNvPr id="4" name="Rectangle 3"/>
          <p:cNvSpPr/>
          <p:nvPr/>
        </p:nvSpPr>
        <p:spPr>
          <a:xfrm>
            <a:off x="1206081" y="2593209"/>
            <a:ext cx="8951489" cy="1015663"/>
          </a:xfrm>
          <a:prstGeom prst="rect">
            <a:avLst/>
          </a:prstGeom>
        </p:spPr>
        <p:txBody>
          <a:bodyPr wrap="none">
            <a:spAutoFit/>
          </a:bodyPr>
          <a:lstStyle/>
          <a:p>
            <a:r>
              <a:rPr lang="en-US" sz="6000" b="1" dirty="0">
                <a:effectLst>
                  <a:outerShdw blurRad="38100" dist="38100" dir="2700000" algn="tl">
                    <a:srgbClr val="000000">
                      <a:alpha val="43137"/>
                    </a:srgbClr>
                  </a:outerShdw>
                </a:effectLst>
              </a:rPr>
              <a:t>Dealing with the police</a:t>
            </a:r>
          </a:p>
        </p:txBody>
      </p:sp>
    </p:spTree>
    <p:extLst>
      <p:ext uri="{BB962C8B-B14F-4D97-AF65-F5344CB8AC3E}">
        <p14:creationId xmlns:p14="http://schemas.microsoft.com/office/powerpoint/2010/main" val="1483216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Dealing</a:t>
            </a:r>
            <a:r>
              <a:rPr lang="en-US" sz="4400" b="1" dirty="0">
                <a:effectLst>
                  <a:outerShdw blurRad="38100" dist="38100" dir="2700000" algn="tl">
                    <a:srgbClr val="000000">
                      <a:alpha val="43137"/>
                    </a:srgbClr>
                  </a:outerShdw>
                </a:effectLst>
              </a:rPr>
              <a:t> with the police</a:t>
            </a:r>
            <a:br>
              <a:rPr lang="en-US" sz="4400" b="1"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1097280" y="2265404"/>
            <a:ext cx="10058400" cy="3603689"/>
          </a:xfrm>
        </p:spPr>
        <p:txBody>
          <a:bodyPr/>
          <a:lstStyle/>
          <a:p>
            <a:r>
              <a:rPr lang="en-US" dirty="0"/>
              <a:t>God has established three major institutions</a:t>
            </a:r>
          </a:p>
          <a:p>
            <a:r>
              <a:rPr lang="en-US" dirty="0"/>
              <a:t>Marriage (Gen 2)</a:t>
            </a:r>
          </a:p>
          <a:p>
            <a:r>
              <a:rPr lang="en-US" dirty="0"/>
              <a:t>The government (Gen 9) and </a:t>
            </a:r>
          </a:p>
          <a:p>
            <a:r>
              <a:rPr lang="en-US" dirty="0"/>
              <a:t>The church</a:t>
            </a:r>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56</a:t>
            </a:fld>
            <a:endParaRPr lang="en-US" dirty="0"/>
          </a:p>
        </p:txBody>
      </p:sp>
    </p:spTree>
    <p:extLst>
      <p:ext uri="{BB962C8B-B14F-4D97-AF65-F5344CB8AC3E}">
        <p14:creationId xmlns:p14="http://schemas.microsoft.com/office/powerpoint/2010/main" val="103456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5419"/>
            <a:ext cx="8953554" cy="959728"/>
          </a:xfrm>
        </p:spPr>
        <p:txBody>
          <a:bodyPr/>
          <a:lstStyle/>
          <a:p>
            <a:r>
              <a:rPr lang="en-US" sz="4000" b="1" dirty="0">
                <a:effectLst>
                  <a:outerShdw blurRad="38100" dist="38100" dir="2700000" algn="tl">
                    <a:srgbClr val="000000">
                      <a:alpha val="43137"/>
                    </a:srgbClr>
                  </a:outerShdw>
                </a:effectLst>
              </a:rPr>
              <a:t>Dealing with the police</a:t>
            </a:r>
            <a:endParaRPr lang="en-US" sz="4000" dirty="0"/>
          </a:p>
        </p:txBody>
      </p:sp>
      <p:sp>
        <p:nvSpPr>
          <p:cNvPr id="3" name="Content Placeholder 2"/>
          <p:cNvSpPr>
            <a:spLocks noGrp="1"/>
          </p:cNvSpPr>
          <p:nvPr>
            <p:ph idx="1"/>
          </p:nvPr>
        </p:nvSpPr>
        <p:spPr>
          <a:xfrm>
            <a:off x="1097280" y="2166550"/>
            <a:ext cx="10058400" cy="3702543"/>
          </a:xfrm>
        </p:spPr>
        <p:txBody>
          <a:bodyPr>
            <a:normAutofit/>
          </a:bodyPr>
          <a:lstStyle/>
          <a:p>
            <a:r>
              <a:rPr lang="en-US" dirty="0"/>
              <a:t>Rom 13:1-5 says, “Let every soul be subject unto the higher powers. For there is no power but of God: the powers that be are ordained of God. Whosoever therefore resisteth the power, resisteth the ordinance of God: and they that resist shall receive to themselves damnation. For rulers are not a terror to good works, but to the evil. Wilt thou then not be afraid of the power? do that which is good, and thou shalt have praise of the same: For he is the minister of God to thee for good. But if thou do that which is evil, be afraid; for he beareth not the sword in vain: for he is the minister of God, a revenger to execute wrath upon him that doeth evil. Wherefore ye must needs be subject, not only for wrath, but also for conscience sake.”</a:t>
            </a:r>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57</a:t>
            </a:fld>
            <a:endParaRPr lang="en-US" dirty="0"/>
          </a:p>
        </p:txBody>
      </p:sp>
    </p:spTree>
    <p:extLst>
      <p:ext uri="{BB962C8B-B14F-4D97-AF65-F5344CB8AC3E}">
        <p14:creationId xmlns:p14="http://schemas.microsoft.com/office/powerpoint/2010/main" val="512878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72640"/>
          </a:xfrm>
        </p:spPr>
        <p:txBody>
          <a:bodyPr/>
          <a:lstStyle/>
          <a:p>
            <a:r>
              <a:rPr lang="en-US" sz="4000" b="1" dirty="0">
                <a:effectLst>
                  <a:outerShdw blurRad="38100" dist="38100" dir="2700000" algn="tl">
                    <a:srgbClr val="000000">
                      <a:alpha val="43137"/>
                    </a:srgbClr>
                  </a:outerShdw>
                </a:effectLst>
              </a:rPr>
              <a:t>Dealing with the police</a:t>
            </a:r>
            <a:endParaRPr lang="en-US" sz="4000" dirty="0"/>
          </a:p>
        </p:txBody>
      </p:sp>
      <p:sp>
        <p:nvSpPr>
          <p:cNvPr id="3" name="Content Placeholder 2"/>
          <p:cNvSpPr>
            <a:spLocks noGrp="1"/>
          </p:cNvSpPr>
          <p:nvPr>
            <p:ph idx="1"/>
          </p:nvPr>
        </p:nvSpPr>
        <p:spPr>
          <a:xfrm>
            <a:off x="1103312" y="1944130"/>
            <a:ext cx="9818688" cy="4304269"/>
          </a:xfrm>
        </p:spPr>
        <p:txBody>
          <a:bodyPr>
            <a:noAutofit/>
          </a:bodyPr>
          <a:lstStyle/>
          <a:p>
            <a:r>
              <a:rPr lang="en-US" sz="1800" dirty="0"/>
              <a:t>Romans 13 provides only a limited authority to government </a:t>
            </a:r>
          </a:p>
          <a:p>
            <a:r>
              <a:rPr lang="en-US" sz="1800" dirty="0"/>
              <a:t>Vs 3 says, ‘For rulers are not a terror to </a:t>
            </a:r>
            <a:r>
              <a:rPr lang="en-US" sz="1800" b="1" dirty="0">
                <a:effectLst>
                  <a:outerShdw blurRad="38100" dist="38100" dir="2700000" algn="tl">
                    <a:srgbClr val="000000">
                      <a:alpha val="43137"/>
                    </a:srgbClr>
                  </a:outerShdw>
                </a:effectLst>
              </a:rPr>
              <a:t>good works</a:t>
            </a:r>
            <a:r>
              <a:rPr lang="en-US" sz="1800" dirty="0"/>
              <a:t>, but to the evil. Wilt thou then not be afraid of the power? Do that which is </a:t>
            </a:r>
            <a:r>
              <a:rPr lang="en-US" sz="1800" b="1" dirty="0">
                <a:effectLst>
                  <a:outerShdw blurRad="38100" dist="38100" dir="2700000" algn="tl">
                    <a:srgbClr val="000000">
                      <a:alpha val="43137"/>
                    </a:srgbClr>
                  </a:outerShdw>
                </a:effectLst>
              </a:rPr>
              <a:t>good</a:t>
            </a:r>
            <a:r>
              <a:rPr lang="en-US" sz="1800" dirty="0"/>
              <a:t>, and thou shalt have praise of the same:”</a:t>
            </a:r>
          </a:p>
          <a:p>
            <a:r>
              <a:rPr lang="en-US" sz="1800" dirty="0"/>
              <a:t>The Lord defines what is </a:t>
            </a:r>
            <a:r>
              <a:rPr lang="en-US" sz="1800" b="1" dirty="0">
                <a:effectLst>
                  <a:outerShdw blurRad="38100" dist="38100" dir="2700000" algn="tl">
                    <a:srgbClr val="000000">
                      <a:alpha val="43137"/>
                    </a:srgbClr>
                  </a:outerShdw>
                </a:effectLst>
              </a:rPr>
              <a:t>good</a:t>
            </a:r>
            <a:r>
              <a:rPr lang="en-US" sz="1800" dirty="0"/>
              <a:t> and what is evil</a:t>
            </a:r>
          </a:p>
          <a:p>
            <a:r>
              <a:rPr lang="en-US" sz="1800" dirty="0"/>
              <a:t>The Biblical Christian, the Church (the bride of Christ) is </a:t>
            </a:r>
            <a:r>
              <a:rPr lang="en-US" sz="1800" b="1" dirty="0">
                <a:effectLst>
                  <a:outerShdw blurRad="38100" dist="38100" dir="2700000" algn="tl">
                    <a:srgbClr val="000000">
                      <a:alpha val="43137"/>
                    </a:srgbClr>
                  </a:outerShdw>
                </a:effectLst>
              </a:rPr>
              <a:t>good</a:t>
            </a:r>
            <a:r>
              <a:rPr lang="en-US" sz="1800" dirty="0"/>
              <a:t>, and not evil</a:t>
            </a:r>
          </a:p>
          <a:p>
            <a:r>
              <a:rPr lang="en-US" sz="1800" dirty="0"/>
              <a:t>When law enforcement departs from their limited authority (or willingly goes against Christ’s bride), they have stepped outside their God ordained authority</a:t>
            </a:r>
          </a:p>
          <a:p>
            <a:r>
              <a:rPr lang="en-US" sz="1800" dirty="0"/>
              <a:t>Hence, the church does not have to submit to their unbiblical authority, nor </a:t>
            </a:r>
            <a:r>
              <a:rPr lang="en-US" sz="1800" b="1" dirty="0">
                <a:effectLst>
                  <a:outerShdw blurRad="38100" dist="38100" dir="2700000" algn="tl">
                    <a:srgbClr val="000000">
                      <a:alpha val="43137"/>
                    </a:srgbClr>
                  </a:outerShdw>
                </a:effectLst>
              </a:rPr>
              <a:t>unlawful</a:t>
            </a:r>
            <a:r>
              <a:rPr lang="en-US" sz="1800" dirty="0"/>
              <a:t> requests</a:t>
            </a:r>
          </a:p>
          <a:p>
            <a:r>
              <a:rPr lang="en-US" sz="1800" dirty="0"/>
              <a:t>The government and the police, et.al. are </a:t>
            </a:r>
            <a:r>
              <a:rPr lang="en-US" sz="1800" b="1" dirty="0">
                <a:effectLst>
                  <a:outerShdw blurRad="38100" dist="38100" dir="2700000" algn="tl">
                    <a:srgbClr val="000000">
                      <a:alpha val="43137"/>
                    </a:srgbClr>
                  </a:outerShdw>
                </a:effectLst>
              </a:rPr>
              <a:t>ordained to wield the sword against evil doers, and to praise those who do good</a:t>
            </a:r>
          </a:p>
          <a:p>
            <a:r>
              <a:rPr lang="en-US" sz="1800" b="1" dirty="0">
                <a:effectLst>
                  <a:outerShdw blurRad="38100" dist="38100" dir="2700000" algn="tl">
                    <a:srgbClr val="000000">
                      <a:alpha val="43137"/>
                    </a:srgbClr>
                  </a:outerShdw>
                </a:effectLst>
              </a:rPr>
              <a:t>They’re not ordained to go against Christ’s bride </a:t>
            </a:r>
            <a:r>
              <a:rPr lang="en-US" sz="1800" dirty="0"/>
              <a:t>(but they will and some do)</a:t>
            </a:r>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58</a:t>
            </a:fld>
            <a:endParaRPr lang="en-US" dirty="0"/>
          </a:p>
        </p:txBody>
      </p:sp>
    </p:spTree>
    <p:extLst>
      <p:ext uri="{BB962C8B-B14F-4D97-AF65-F5344CB8AC3E}">
        <p14:creationId xmlns:p14="http://schemas.microsoft.com/office/powerpoint/2010/main" val="27207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55019"/>
          </a:xfrm>
        </p:spPr>
        <p:txBody>
          <a:bodyPr/>
          <a:lstStyle/>
          <a:p>
            <a:r>
              <a:rPr lang="en-US" sz="4000" b="1" dirty="0">
                <a:effectLst>
                  <a:outerShdw blurRad="38100" dist="38100" dir="2700000" algn="tl">
                    <a:srgbClr val="000000">
                      <a:alpha val="43137"/>
                    </a:srgbClr>
                  </a:outerShdw>
                </a:effectLst>
              </a:rPr>
              <a:t>Dealing with the police</a:t>
            </a:r>
            <a:endParaRPr lang="en-US" sz="4000" dirty="0"/>
          </a:p>
        </p:txBody>
      </p:sp>
      <p:sp>
        <p:nvSpPr>
          <p:cNvPr id="3" name="Content Placeholder 2"/>
          <p:cNvSpPr>
            <a:spLocks noGrp="1"/>
          </p:cNvSpPr>
          <p:nvPr>
            <p:ph idx="1"/>
          </p:nvPr>
        </p:nvSpPr>
        <p:spPr>
          <a:xfrm>
            <a:off x="1097280" y="2141838"/>
            <a:ext cx="10058400" cy="3727256"/>
          </a:xfrm>
        </p:spPr>
        <p:txBody>
          <a:bodyPr/>
          <a:lstStyle/>
          <a:p>
            <a:r>
              <a:rPr lang="en-US" dirty="0"/>
              <a:t>What Roms 13:1-5 </a:t>
            </a:r>
            <a:r>
              <a:rPr lang="en-US" b="1" dirty="0">
                <a:effectLst>
                  <a:outerShdw blurRad="38100" dist="38100" dir="2700000" algn="tl">
                    <a:srgbClr val="000000">
                      <a:alpha val="43137"/>
                    </a:srgbClr>
                  </a:outerShdw>
                </a:effectLst>
              </a:rPr>
              <a:t>does</a:t>
            </a:r>
            <a:r>
              <a:rPr lang="en-US" dirty="0"/>
              <a:t> mean ~</a:t>
            </a:r>
          </a:p>
          <a:p>
            <a:r>
              <a:rPr lang="en-US" dirty="0"/>
              <a:t>That we’re to respect those Gov authorities over us</a:t>
            </a:r>
          </a:p>
          <a:p>
            <a:r>
              <a:rPr lang="en-US" dirty="0"/>
              <a:t>And we’re to even submit to their lawful demands (within reason)</a:t>
            </a:r>
          </a:p>
          <a:p>
            <a:r>
              <a:rPr lang="en-US" dirty="0"/>
              <a:t>However what Roms 13:1-5 does </a:t>
            </a:r>
            <a:r>
              <a:rPr lang="en-US" b="1" u="sng" dirty="0">
                <a:effectLst>
                  <a:outerShdw blurRad="38100" dist="38100" dir="2700000" algn="tl">
                    <a:srgbClr val="000000">
                      <a:alpha val="43137"/>
                    </a:srgbClr>
                  </a:outerShdw>
                </a:effectLst>
              </a:rPr>
              <a:t>NOT</a:t>
            </a:r>
            <a:r>
              <a:rPr lang="en-US" dirty="0"/>
              <a:t> mean is ~</a:t>
            </a:r>
          </a:p>
          <a:p>
            <a:r>
              <a:rPr lang="en-US" dirty="0"/>
              <a:t>We’re not to polish the policeman's boots</a:t>
            </a:r>
          </a:p>
          <a:p>
            <a:r>
              <a:rPr lang="en-US" dirty="0"/>
              <a:t>We’re </a:t>
            </a:r>
            <a:r>
              <a:rPr lang="en-US" b="1" u="sng" dirty="0">
                <a:effectLst>
                  <a:outerShdw blurRad="38100" dist="38100" dir="2700000" algn="tl">
                    <a:srgbClr val="000000">
                      <a:alpha val="43137"/>
                    </a:srgbClr>
                  </a:outerShdw>
                </a:effectLst>
              </a:rPr>
              <a:t>bond-slaves to Christ</a:t>
            </a:r>
            <a:r>
              <a:rPr lang="en-US" dirty="0"/>
              <a:t>, not to man</a:t>
            </a:r>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59</a:t>
            </a:fld>
            <a:endParaRPr lang="en-US" dirty="0"/>
          </a:p>
        </p:txBody>
      </p:sp>
    </p:spTree>
    <p:extLst>
      <p:ext uri="{BB962C8B-B14F-4D97-AF65-F5344CB8AC3E}">
        <p14:creationId xmlns:p14="http://schemas.microsoft.com/office/powerpoint/2010/main" val="14641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The Church</a:t>
            </a:r>
            <a:br>
              <a:rPr lang="en-US" sz="4000" b="1" dirty="0">
                <a:effectLst>
                  <a:outerShdw blurRad="38100" dist="38100" dir="2700000" algn="tl">
                    <a:srgbClr val="000000">
                      <a:alpha val="43137"/>
                    </a:srgbClr>
                  </a:outerShdw>
                </a:effectLst>
              </a:rPr>
            </a:b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What is the church, who is the church &amp; what is the role of the church?</a:t>
            </a:r>
          </a:p>
          <a:p>
            <a:r>
              <a:rPr lang="en-US" dirty="0"/>
              <a:t>The word </a:t>
            </a:r>
            <a:r>
              <a:rPr lang="en-US" b="1" dirty="0">
                <a:effectLst>
                  <a:outerShdw blurRad="38100" dist="38100" dir="2700000" algn="tl">
                    <a:srgbClr val="000000">
                      <a:alpha val="43137"/>
                    </a:srgbClr>
                  </a:outerShdw>
                </a:effectLst>
              </a:rPr>
              <a:t>‘church’</a:t>
            </a:r>
            <a:r>
              <a:rPr lang="en-US" dirty="0"/>
              <a:t> in the NT comes from </a:t>
            </a:r>
          </a:p>
          <a:p>
            <a:pPr lvl="0"/>
            <a:r>
              <a:rPr lang="en-US" dirty="0"/>
              <a:t>The Greek word ἐκκλησία (‘ek-klay-see'-ah’)</a:t>
            </a:r>
          </a:p>
          <a:p>
            <a:pPr lvl="0"/>
            <a:r>
              <a:rPr lang="en-US" dirty="0"/>
              <a:t>The transliteration is spelled ekklēsía</a:t>
            </a:r>
          </a:p>
          <a:p>
            <a:pPr lvl="0"/>
            <a:r>
              <a:rPr lang="en-US" dirty="0"/>
              <a:t>Pronounced as ‘ek-klay-see'-ah’</a:t>
            </a:r>
          </a:p>
          <a:p>
            <a:pPr marL="0" indent="0">
              <a:buNone/>
            </a:pPr>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103010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1494"/>
          </a:xfrm>
        </p:spPr>
        <p:txBody>
          <a:bodyPr/>
          <a:lstStyle/>
          <a:p>
            <a:r>
              <a:rPr lang="en-US" sz="4000" b="1" dirty="0">
                <a:effectLst>
                  <a:outerShdw blurRad="38100" dist="38100" dir="2700000" algn="tl">
                    <a:srgbClr val="000000">
                      <a:alpha val="43137"/>
                    </a:srgbClr>
                  </a:outerShdw>
                </a:effectLst>
              </a:rPr>
              <a:t>Dealing with the police</a:t>
            </a:r>
            <a:endParaRPr lang="en-US" sz="4000" dirty="0"/>
          </a:p>
        </p:txBody>
      </p:sp>
      <p:sp>
        <p:nvSpPr>
          <p:cNvPr id="3" name="Content Placeholder 2"/>
          <p:cNvSpPr>
            <a:spLocks noGrp="1"/>
          </p:cNvSpPr>
          <p:nvPr>
            <p:ph idx="1"/>
          </p:nvPr>
        </p:nvSpPr>
        <p:spPr>
          <a:xfrm>
            <a:off x="1097280" y="2174788"/>
            <a:ext cx="10798158" cy="3694305"/>
          </a:xfrm>
        </p:spPr>
        <p:txBody>
          <a:bodyPr>
            <a:normAutofit/>
          </a:bodyPr>
          <a:lstStyle/>
          <a:p>
            <a:r>
              <a:rPr lang="en-US" dirty="0"/>
              <a:t>Christians and Churches do </a:t>
            </a:r>
            <a:r>
              <a:rPr lang="en-US" b="1" dirty="0"/>
              <a:t>not</a:t>
            </a:r>
            <a:r>
              <a:rPr lang="en-US" dirty="0"/>
              <a:t> have to obey “the authorities” when, </a:t>
            </a:r>
          </a:p>
          <a:p>
            <a:r>
              <a:rPr lang="en-US" dirty="0"/>
              <a:t>a) They give an unlawful order, or</a:t>
            </a:r>
          </a:p>
          <a:p>
            <a:r>
              <a:rPr lang="en-US" dirty="0"/>
              <a:t>b) They forbid Christians (or Church) to do what the Bible commands, or</a:t>
            </a:r>
          </a:p>
          <a:p>
            <a:r>
              <a:rPr lang="en-US" dirty="0"/>
              <a:t>c) They command Christians to do what the Scriptures forbid, or </a:t>
            </a:r>
          </a:p>
          <a:p>
            <a:r>
              <a:rPr lang="en-US" dirty="0"/>
              <a:t>d) They tell Christians to go against the Scriptures.</a:t>
            </a:r>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60</a:t>
            </a:fld>
            <a:endParaRPr lang="en-US" dirty="0"/>
          </a:p>
        </p:txBody>
      </p:sp>
    </p:spTree>
    <p:extLst>
      <p:ext uri="{BB962C8B-B14F-4D97-AF65-F5344CB8AC3E}">
        <p14:creationId xmlns:p14="http://schemas.microsoft.com/office/powerpoint/2010/main" val="386771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1494"/>
          </a:xfrm>
        </p:spPr>
        <p:txBody>
          <a:bodyPr/>
          <a:lstStyle/>
          <a:p>
            <a:r>
              <a:rPr lang="en-US" sz="4000" b="1" dirty="0">
                <a:effectLst>
                  <a:outerShdw blurRad="38100" dist="38100" dir="2700000" algn="tl">
                    <a:srgbClr val="000000">
                      <a:alpha val="43137"/>
                    </a:srgbClr>
                  </a:outerShdw>
                </a:effectLst>
              </a:rPr>
              <a:t>Dealing with the police</a:t>
            </a:r>
            <a:endParaRPr lang="en-US" sz="4000" dirty="0"/>
          </a:p>
        </p:txBody>
      </p:sp>
      <p:sp>
        <p:nvSpPr>
          <p:cNvPr id="3" name="Content Placeholder 2"/>
          <p:cNvSpPr>
            <a:spLocks noGrp="1"/>
          </p:cNvSpPr>
          <p:nvPr>
            <p:ph idx="1"/>
          </p:nvPr>
        </p:nvSpPr>
        <p:spPr>
          <a:xfrm>
            <a:off x="1097280" y="2174788"/>
            <a:ext cx="10798158" cy="3694305"/>
          </a:xfrm>
        </p:spPr>
        <p:txBody>
          <a:bodyPr>
            <a:normAutofit/>
          </a:bodyPr>
          <a:lstStyle/>
          <a:p>
            <a:r>
              <a:rPr lang="en-US" dirty="0"/>
              <a:t>Is there ever a time when we can chose to </a:t>
            </a:r>
            <a:r>
              <a:rPr lang="en-US" b="1" dirty="0">
                <a:effectLst>
                  <a:outerShdw blurRad="38100" dist="38100" dir="2700000" algn="tl">
                    <a:srgbClr val="000000">
                      <a:alpha val="43137"/>
                    </a:srgbClr>
                  </a:outerShdw>
                </a:effectLst>
              </a:rPr>
              <a:t>not</a:t>
            </a:r>
            <a:r>
              <a:rPr lang="en-US" dirty="0"/>
              <a:t> obey the law, or the lawman?</a:t>
            </a:r>
          </a:p>
          <a:p>
            <a:r>
              <a:rPr lang="en-US" dirty="0"/>
              <a:t>Yes – </a:t>
            </a:r>
            <a:r>
              <a:rPr lang="en-US" b="1" dirty="0">
                <a:effectLst>
                  <a:outerShdw blurRad="38100" dist="38100" dir="2700000" algn="tl">
                    <a:srgbClr val="000000">
                      <a:alpha val="43137"/>
                    </a:srgbClr>
                  </a:outerShdw>
                </a:effectLst>
              </a:rPr>
              <a:t>when mans law goes against Gods law </a:t>
            </a:r>
            <a:r>
              <a:rPr lang="en-US" dirty="0"/>
              <a:t>(for more click here </a:t>
            </a:r>
            <a:r>
              <a:rPr lang="en-US" dirty="0">
                <a:hlinkClick r:id="rId2"/>
              </a:rPr>
              <a:t>http://www.theexpositor.tv/?p=8444</a:t>
            </a:r>
            <a:r>
              <a:rPr lang="en-US" dirty="0"/>
              <a:t>)</a:t>
            </a:r>
          </a:p>
          <a:p>
            <a:r>
              <a:rPr lang="en-US" dirty="0"/>
              <a:t>How did the disciples deal with this</a:t>
            </a:r>
          </a:p>
          <a:p>
            <a:r>
              <a:rPr lang="en-US" dirty="0"/>
              <a:t>Acts 5:27-29 says, “And when they had brought them, they set them before the council: and the high priest asked them, Saying, Did not we straitly command you that ye should not teach in this name? and, behold, ye have filled Jerusalem with your doctrine, and intend to bring this man's blood upon us. Then Peter and the other apostles answered and said, </a:t>
            </a:r>
            <a:r>
              <a:rPr lang="en-US" b="1" dirty="0">
                <a:effectLst>
                  <a:outerShdw blurRad="38100" dist="38100" dir="2700000" algn="tl">
                    <a:srgbClr val="000000">
                      <a:alpha val="43137"/>
                    </a:srgbClr>
                  </a:outerShdw>
                </a:effectLst>
              </a:rPr>
              <a:t>We ought to obey God rather than men</a:t>
            </a:r>
            <a:r>
              <a:rPr lang="en-US" dirty="0"/>
              <a:t>.”</a:t>
            </a:r>
          </a:p>
          <a:p>
            <a:r>
              <a:rPr lang="en-US" dirty="0"/>
              <a:t>Video excerpts of me disobeying police officers contra Scriptura orders </a:t>
            </a:r>
            <a:r>
              <a:rPr lang="en-US" dirty="0">
                <a:hlinkClick r:id="rId3"/>
              </a:rPr>
              <a:t>https://www.theexpositor.tv/blog/biblically-applying-romans-13-to-preach-in-spite-police-response-excerpts/</a:t>
            </a:r>
            <a:r>
              <a:rPr lang="en-US" dirty="0"/>
              <a:t> </a:t>
            </a:r>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61</a:t>
            </a:fld>
            <a:endParaRPr lang="en-US" dirty="0"/>
          </a:p>
        </p:txBody>
      </p:sp>
    </p:spTree>
    <p:extLst>
      <p:ext uri="{BB962C8B-B14F-4D97-AF65-F5344CB8AC3E}">
        <p14:creationId xmlns:p14="http://schemas.microsoft.com/office/powerpoint/2010/main" val="97525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23213"/>
          </a:xfrm>
        </p:spPr>
        <p:txBody>
          <a:bodyPr/>
          <a:lstStyle/>
          <a:p>
            <a:r>
              <a:rPr lang="en-US" sz="4000" b="1" dirty="0">
                <a:effectLst>
                  <a:outerShdw blurRad="38100" dist="38100" dir="2700000" algn="tl">
                    <a:srgbClr val="000000">
                      <a:alpha val="43137"/>
                    </a:srgbClr>
                  </a:outerShdw>
                </a:effectLst>
              </a:rPr>
              <a:t>Dealing with the police</a:t>
            </a:r>
            <a:endParaRPr lang="en-US" sz="4000" dirty="0"/>
          </a:p>
        </p:txBody>
      </p:sp>
      <p:sp>
        <p:nvSpPr>
          <p:cNvPr id="3" name="Content Placeholder 2"/>
          <p:cNvSpPr>
            <a:spLocks noGrp="1"/>
          </p:cNvSpPr>
          <p:nvPr>
            <p:ph idx="1"/>
          </p:nvPr>
        </p:nvSpPr>
        <p:spPr>
          <a:xfrm>
            <a:off x="1103311" y="1787611"/>
            <a:ext cx="10109171" cy="4460788"/>
          </a:xfrm>
        </p:spPr>
        <p:txBody>
          <a:bodyPr>
            <a:normAutofit lnSpcReduction="10000"/>
          </a:bodyPr>
          <a:lstStyle/>
          <a:p>
            <a:r>
              <a:rPr lang="en-US" dirty="0"/>
              <a:t>Know the ‘laws of the land,’ and know your 1</a:t>
            </a:r>
            <a:r>
              <a:rPr lang="en-US" baseline="30000" dirty="0"/>
              <a:t>st</a:t>
            </a:r>
            <a:r>
              <a:rPr lang="en-US" dirty="0"/>
              <a:t> amendment rights (Christians do not have Christian rights, but in America we do have the Bill of Rights)</a:t>
            </a:r>
          </a:p>
          <a:p>
            <a:r>
              <a:rPr lang="en-US" dirty="0"/>
              <a:t>Often times the police are wrong, or are haters of Christ</a:t>
            </a:r>
          </a:p>
          <a:p>
            <a:r>
              <a:rPr lang="en-US" dirty="0"/>
              <a:t>If they’re not saved, they’re enemies of Christ (Col 1:21 &amp; Rom 5:10)</a:t>
            </a:r>
          </a:p>
          <a:p>
            <a:r>
              <a:rPr lang="en-US" dirty="0"/>
              <a:t>You may have to make that difficult decision, that could get you arrested</a:t>
            </a:r>
          </a:p>
          <a:p>
            <a:r>
              <a:rPr lang="en-US" dirty="0"/>
              <a:t>Paul said in 1 Cor 15:58, “Therefore, my beloved brethren, be ye </a:t>
            </a:r>
            <a:r>
              <a:rPr lang="en-US" b="1" dirty="0">
                <a:effectLst>
                  <a:outerShdw blurRad="38100" dist="38100" dir="2700000" algn="tl">
                    <a:srgbClr val="000000">
                      <a:alpha val="43137"/>
                    </a:srgbClr>
                  </a:outerShdw>
                </a:effectLst>
              </a:rPr>
              <a:t>stedfast, unmoveable</a:t>
            </a:r>
            <a:r>
              <a:rPr lang="en-US" dirty="0"/>
              <a:t>, always abounding in the work of the Lord, forasmuch as ye know that your labour is not in vain in the Lord.</a:t>
            </a:r>
          </a:p>
          <a:p>
            <a:r>
              <a:rPr lang="en-US" dirty="0"/>
              <a:t>Jude said in Jude 1:3 “Beloved, when I gave all diligence to write unto you of the common salvation, it was needful for me to write unto you, and exhort you that ye should earnestly </a:t>
            </a:r>
            <a:r>
              <a:rPr lang="en-US" b="1" dirty="0">
                <a:effectLst>
                  <a:outerShdw blurRad="38100" dist="38100" dir="2700000" algn="tl">
                    <a:srgbClr val="000000">
                      <a:alpha val="43137"/>
                    </a:srgbClr>
                  </a:outerShdw>
                </a:effectLst>
              </a:rPr>
              <a:t>contend for the faith </a:t>
            </a:r>
            <a:r>
              <a:rPr lang="en-US" dirty="0"/>
              <a:t>which was once delivered unto the saints.”</a:t>
            </a:r>
          </a:p>
          <a:p>
            <a:r>
              <a:rPr lang="en-US" dirty="0"/>
              <a:t>Following is a video where a police officers in Florida unlawfully tell OAP Adam to move along, when he respectfully refused, they arrest him + more  (</a:t>
            </a:r>
            <a:r>
              <a:rPr lang="en-US" dirty="0">
                <a:hlinkClick r:id="rId2"/>
              </a:rPr>
              <a:t>http://www.theexpositor.tv/?p=6939</a:t>
            </a:r>
            <a:r>
              <a:rPr lang="en-US" dirty="0"/>
              <a:t> )</a:t>
            </a:r>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62</a:t>
            </a:fld>
            <a:endParaRPr lang="en-US" dirty="0"/>
          </a:p>
        </p:txBody>
      </p:sp>
    </p:spTree>
    <p:extLst>
      <p:ext uri="{BB962C8B-B14F-4D97-AF65-F5344CB8AC3E}">
        <p14:creationId xmlns:p14="http://schemas.microsoft.com/office/powerpoint/2010/main" val="1672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914763"/>
          </a:xfrm>
        </p:spPr>
        <p:txBody>
          <a:bodyPr/>
          <a:lstStyle/>
          <a:p>
            <a:r>
              <a:rPr lang="en-US" sz="4000" b="1" dirty="0">
                <a:effectLst>
                  <a:outerShdw blurRad="38100" dist="38100" dir="2700000" algn="tl">
                    <a:srgbClr val="000000">
                      <a:alpha val="43137"/>
                    </a:srgbClr>
                  </a:outerShdw>
                </a:effectLst>
              </a:rPr>
              <a:t>Dealing with the police</a:t>
            </a:r>
            <a:endParaRPr lang="en-US" sz="4000" dirty="0"/>
          </a:p>
        </p:txBody>
      </p:sp>
      <p:sp>
        <p:nvSpPr>
          <p:cNvPr id="3" name="Content Placeholder 2"/>
          <p:cNvSpPr>
            <a:spLocks noGrp="1"/>
          </p:cNvSpPr>
          <p:nvPr>
            <p:ph idx="1"/>
          </p:nvPr>
        </p:nvSpPr>
        <p:spPr>
          <a:xfrm>
            <a:off x="1103312" y="1821915"/>
            <a:ext cx="10297856" cy="4512982"/>
          </a:xfrm>
        </p:spPr>
        <p:txBody>
          <a:bodyPr>
            <a:normAutofit fontScale="92500" lnSpcReduction="10000"/>
          </a:bodyPr>
          <a:lstStyle/>
          <a:p>
            <a:r>
              <a:rPr lang="en-US" dirty="0"/>
              <a:t>Below are a few of many videos on how to interact with police</a:t>
            </a:r>
          </a:p>
          <a:p>
            <a:r>
              <a:rPr lang="en-US" dirty="0"/>
              <a:t>The preacher’s decision to disobey a policeman’s unlawful order (I recommend reading the description field) </a:t>
            </a:r>
            <a:r>
              <a:rPr lang="en-US" dirty="0">
                <a:hlinkClick r:id="rId2"/>
              </a:rPr>
              <a:t>https://youtu.be/P0f1uxdgssc</a:t>
            </a:r>
            <a:r>
              <a:rPr lang="en-US" dirty="0"/>
              <a:t> </a:t>
            </a:r>
          </a:p>
          <a:p>
            <a:r>
              <a:rPr lang="en-US" dirty="0"/>
              <a:t>Police order me to leave, I refuse </a:t>
            </a:r>
            <a:r>
              <a:rPr lang="en-US" dirty="0">
                <a:hlinkClick r:id="rId3"/>
              </a:rPr>
              <a:t>https://youtu.be/LosZyMoNeP8</a:t>
            </a:r>
            <a:r>
              <a:rPr lang="en-US" dirty="0"/>
              <a:t> </a:t>
            </a:r>
          </a:p>
          <a:p>
            <a:r>
              <a:rPr lang="en-US" dirty="0"/>
              <a:t>Riverside police at a farmers market </a:t>
            </a:r>
            <a:r>
              <a:rPr lang="en-US" dirty="0">
                <a:hlinkClick r:id="rId4"/>
              </a:rPr>
              <a:t>http://www.youtube.com/watch?v=1plsXGEilKE</a:t>
            </a:r>
            <a:r>
              <a:rPr lang="en-US" dirty="0"/>
              <a:t> </a:t>
            </a:r>
          </a:p>
          <a:p>
            <a:r>
              <a:rPr lang="en-US" dirty="0"/>
              <a:t>Riverside Deputy attempts to silence me </a:t>
            </a:r>
            <a:r>
              <a:rPr lang="en-US" dirty="0">
                <a:hlinkClick r:id="rId5"/>
              </a:rPr>
              <a:t>http://youtu.be/bescc5Gzfz8</a:t>
            </a:r>
            <a:endParaRPr lang="en-US" dirty="0"/>
          </a:p>
          <a:p>
            <a:r>
              <a:rPr lang="en-US" dirty="0"/>
              <a:t>Redlands police warn of potential violence at nude bar </a:t>
            </a:r>
            <a:r>
              <a:rPr lang="en-US" dirty="0">
                <a:hlinkClick r:id="rId6"/>
              </a:rPr>
              <a:t>http://youtu.be/cryqLOSQfxc</a:t>
            </a:r>
            <a:endParaRPr lang="en-US" dirty="0"/>
          </a:p>
          <a:p>
            <a:r>
              <a:rPr lang="en-US" dirty="0"/>
              <a:t>Police official from unbiblical ‘church’ attempts to silence preacher </a:t>
            </a:r>
            <a:r>
              <a:rPr lang="en-US" dirty="0">
                <a:hlinkClick r:id="rId7"/>
              </a:rPr>
              <a:t>http://youtu.be/4b7Kn_dvv1E</a:t>
            </a:r>
            <a:endParaRPr lang="en-US" dirty="0"/>
          </a:p>
          <a:p>
            <a:r>
              <a:rPr lang="en-US" dirty="0"/>
              <a:t>Oceanside police respond to nude bar </a:t>
            </a:r>
            <a:r>
              <a:rPr lang="en-US" dirty="0">
                <a:hlinkClick r:id="rId8"/>
              </a:rPr>
              <a:t>http://youtu.be/RjEoV9eiZSo</a:t>
            </a:r>
            <a:endParaRPr lang="en-US" dirty="0"/>
          </a:p>
          <a:p>
            <a:r>
              <a:rPr lang="en-US" dirty="0"/>
              <a:t>Preaching to the LAPD &amp; CHP at the 2014 Emmy Awards </a:t>
            </a:r>
            <a:r>
              <a:rPr lang="en-US" dirty="0">
                <a:hlinkClick r:id="rId9"/>
              </a:rPr>
              <a:t>https://youtu.be/bJWBT5HqJwE</a:t>
            </a:r>
            <a:r>
              <a:rPr lang="en-US" dirty="0"/>
              <a:t> </a:t>
            </a:r>
          </a:p>
          <a:p>
            <a:r>
              <a:rPr lang="en-US" dirty="0"/>
              <a:t>Preaching to the LAPD at the Stanley Cup celebration </a:t>
            </a:r>
            <a:r>
              <a:rPr lang="en-US" dirty="0">
                <a:hlinkClick r:id="rId10"/>
              </a:rPr>
              <a:t>https://youtu.be/LtEhOfFR3tY</a:t>
            </a:r>
            <a:r>
              <a:rPr lang="en-US" dirty="0"/>
              <a:t> </a:t>
            </a:r>
          </a:p>
          <a:p>
            <a:endParaRPr lang="en-US" dirty="0"/>
          </a:p>
          <a:p>
            <a:pPr marL="0" indent="0">
              <a:buNone/>
            </a:pPr>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63</a:t>
            </a:fld>
            <a:endParaRPr lang="en-US" dirty="0"/>
          </a:p>
        </p:txBody>
      </p:sp>
    </p:spTree>
    <p:extLst>
      <p:ext uri="{BB962C8B-B14F-4D97-AF65-F5344CB8AC3E}">
        <p14:creationId xmlns:p14="http://schemas.microsoft.com/office/powerpoint/2010/main" val="35797986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4975"/>
          </a:xfrm>
        </p:spPr>
        <p:txBody>
          <a:bodyPr/>
          <a:lstStyle/>
          <a:p>
            <a:r>
              <a:rPr lang="en-US" sz="3600" b="1" dirty="0">
                <a:effectLst>
                  <a:outerShdw blurRad="38100" dist="38100" dir="2700000" algn="tl">
                    <a:srgbClr val="000000">
                      <a:alpha val="43137"/>
                    </a:srgbClr>
                  </a:outerShdw>
                </a:effectLst>
              </a:rPr>
              <a:t>Dealing with the police – additional resources </a:t>
            </a:r>
          </a:p>
        </p:txBody>
      </p:sp>
      <p:sp>
        <p:nvSpPr>
          <p:cNvPr id="3" name="Content Placeholder 2"/>
          <p:cNvSpPr>
            <a:spLocks noGrp="1"/>
          </p:cNvSpPr>
          <p:nvPr>
            <p:ph idx="1"/>
          </p:nvPr>
        </p:nvSpPr>
        <p:spPr>
          <a:xfrm>
            <a:off x="1103312" y="1976718"/>
            <a:ext cx="9625758" cy="4576482"/>
          </a:xfrm>
        </p:spPr>
        <p:txBody>
          <a:bodyPr>
            <a:normAutofit/>
          </a:bodyPr>
          <a:lstStyle/>
          <a:p>
            <a:r>
              <a:rPr lang="en-US" dirty="0"/>
              <a:t>Here is a compilation of some case laws, that are very helpful and applicable to open-air preachers. These decisions were handed down by the U.S. federal courts. They are also helpful for pro-life sidewalk counselors, as well as handing out tracts / literature, ect. I recommend having a copy with you, to give to the police when they respond.</a:t>
            </a:r>
            <a:br>
              <a:rPr lang="en-US" dirty="0"/>
            </a:br>
            <a:r>
              <a:rPr lang="en-US" dirty="0">
                <a:hlinkClick r:id="rId2"/>
              </a:rPr>
              <a:t>http://www.theexpositor.tv/wp-content/uploads/Case-law-for-open-air-preachers.docx</a:t>
            </a:r>
            <a:r>
              <a:rPr lang="en-US" dirty="0"/>
              <a:t> </a:t>
            </a:r>
          </a:p>
          <a:p>
            <a:r>
              <a:rPr lang="en-US" dirty="0"/>
              <a:t>Know your Bill of rights when interacting with a police officer. A detailed  info-graphic</a:t>
            </a:r>
            <a:br>
              <a:rPr lang="en-US" dirty="0"/>
            </a:br>
            <a:r>
              <a:rPr lang="en-US" dirty="0">
                <a:hlinkClick r:id="rId3"/>
              </a:rPr>
              <a:t>http://www.theblaze.com/stories/2014/01/02/here-are-all-the-rights-you-have-when-interacting-with-a-police-officer/</a:t>
            </a:r>
            <a:endParaRPr lang="en-US" dirty="0"/>
          </a:p>
          <a:p>
            <a:r>
              <a:rPr lang="en-US" dirty="0"/>
              <a:t>Here is an excellent 15-minute video / teaching on when Christians can Biblically and respectfully disobey the police / government. </a:t>
            </a:r>
            <a:r>
              <a:rPr lang="en-US" dirty="0">
                <a:hlinkClick r:id="rId4"/>
              </a:rPr>
              <a:t>http://www.theexpositor.tv/blog/video-on-when-christians-should-not-submit-to-police-officers-or-the-government-and-when-resistance-to-tyrants-is-obedience-to-god/</a:t>
            </a:r>
            <a:r>
              <a:rPr lang="en-US" dirty="0"/>
              <a:t> </a:t>
            </a:r>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64</a:t>
            </a:fld>
            <a:endParaRPr lang="en-US" dirty="0"/>
          </a:p>
        </p:txBody>
      </p:sp>
    </p:spTree>
    <p:extLst>
      <p:ext uri="{BB962C8B-B14F-4D97-AF65-F5344CB8AC3E}">
        <p14:creationId xmlns:p14="http://schemas.microsoft.com/office/powerpoint/2010/main" val="231303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TheExpositor.tv</a:t>
            </a:r>
          </a:p>
        </p:txBody>
      </p:sp>
      <p:sp>
        <p:nvSpPr>
          <p:cNvPr id="3" name="Slide Number Placeholder 2"/>
          <p:cNvSpPr>
            <a:spLocks noGrp="1"/>
          </p:cNvSpPr>
          <p:nvPr>
            <p:ph type="sldNum" sz="quarter" idx="12"/>
          </p:nvPr>
        </p:nvSpPr>
        <p:spPr/>
        <p:txBody>
          <a:bodyPr/>
          <a:lstStyle/>
          <a:p>
            <a:fld id="{D57F1E4F-1CFF-5643-939E-02111984F565}" type="slidenum">
              <a:rPr lang="en-US" smtClean="0"/>
              <a:t>65</a:t>
            </a:fld>
            <a:endParaRPr lang="en-US" dirty="0"/>
          </a:p>
        </p:txBody>
      </p:sp>
      <p:sp>
        <p:nvSpPr>
          <p:cNvPr id="4" name="Rectangle 3"/>
          <p:cNvSpPr/>
          <p:nvPr/>
        </p:nvSpPr>
        <p:spPr>
          <a:xfrm>
            <a:off x="2355224" y="2182682"/>
            <a:ext cx="5396285" cy="2246769"/>
          </a:xfrm>
          <a:prstGeom prst="rect">
            <a:avLst/>
          </a:prstGeom>
        </p:spPr>
        <p:txBody>
          <a:bodyPr wrap="none">
            <a:spAutoFit/>
          </a:bodyPr>
          <a:lstStyle/>
          <a:p>
            <a:r>
              <a:rPr lang="en-US" sz="6000" b="1" dirty="0">
                <a:effectLst>
                  <a:outerShdw blurRad="38100" dist="38100" dir="2700000" algn="tl">
                    <a:srgbClr val="000000">
                      <a:alpha val="43137"/>
                    </a:srgbClr>
                  </a:outerShdw>
                </a:effectLst>
                <a:latin typeface="Palatino Linotype" panose="02040502050505030304" pitchFamily="18" charset="0"/>
              </a:rPr>
              <a:t>Soteriology</a:t>
            </a:r>
          </a:p>
          <a:p>
            <a:r>
              <a:rPr lang="en-US" sz="2000" b="1" dirty="0">
                <a:effectLst>
                  <a:outerShdw blurRad="38100" dist="38100" dir="2700000" algn="tl">
                    <a:srgbClr val="000000">
                      <a:alpha val="43137"/>
                    </a:srgbClr>
                  </a:outerShdw>
                </a:effectLst>
                <a:latin typeface="Palatino Linotype" panose="02040502050505030304" pitchFamily="18" charset="0"/>
              </a:rPr>
              <a:t>(and abbreviated ABC’s look at Soteriology )</a:t>
            </a:r>
          </a:p>
          <a:p>
            <a:endParaRPr lang="en-US" sz="6000" b="1" dirty="0">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202183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Soteriology</a:t>
            </a:r>
            <a:br>
              <a:rPr lang="en-US" dirty="0"/>
            </a:br>
            <a:endParaRPr lang="en-US" dirty="0"/>
          </a:p>
        </p:txBody>
      </p:sp>
      <p:sp>
        <p:nvSpPr>
          <p:cNvPr id="3" name="Content Placeholder 2"/>
          <p:cNvSpPr>
            <a:spLocks noGrp="1"/>
          </p:cNvSpPr>
          <p:nvPr>
            <p:ph idx="1"/>
          </p:nvPr>
        </p:nvSpPr>
        <p:spPr>
          <a:xfrm>
            <a:off x="1104293" y="1853248"/>
            <a:ext cx="8946541" cy="4195481"/>
          </a:xfrm>
        </p:spPr>
        <p:txBody>
          <a:bodyPr>
            <a:normAutofit/>
          </a:bodyPr>
          <a:lstStyle/>
          <a:p>
            <a:r>
              <a:rPr lang="en-US" dirty="0"/>
              <a:t>We really should devote an entire PowerPoint to this one word.</a:t>
            </a:r>
          </a:p>
          <a:p>
            <a:r>
              <a:rPr lang="en-US" dirty="0"/>
              <a:t>The term </a:t>
            </a:r>
            <a:r>
              <a:rPr lang="en-US" b="1" dirty="0">
                <a:effectLst>
                  <a:outerShdw blurRad="38100" dist="38100" dir="2700000" algn="tl">
                    <a:srgbClr val="000000">
                      <a:alpha val="43137"/>
                    </a:srgbClr>
                  </a:outerShdw>
                </a:effectLst>
              </a:rPr>
              <a:t>“soteriology”</a:t>
            </a:r>
            <a:r>
              <a:rPr lang="en-US" dirty="0"/>
              <a:t> comes from the Greek terms </a:t>
            </a:r>
            <a:r>
              <a:rPr lang="en-US" b="1" u="sng" dirty="0">
                <a:effectLst>
                  <a:outerShdw blurRad="38100" dist="38100" dir="2700000" algn="tl">
                    <a:srgbClr val="000000">
                      <a:alpha val="43137"/>
                    </a:srgbClr>
                  </a:outerShdw>
                </a:effectLst>
              </a:rPr>
              <a:t>sótéria</a:t>
            </a:r>
            <a:r>
              <a:rPr lang="en-US" dirty="0"/>
              <a:t> (</a:t>
            </a:r>
            <a:r>
              <a:rPr lang="en-US" b="1" dirty="0">
                <a:effectLst>
                  <a:outerShdw blurRad="38100" dist="38100" dir="2700000" algn="tl">
                    <a:srgbClr val="000000">
                      <a:alpha val="43137"/>
                    </a:srgbClr>
                  </a:outerShdw>
                </a:effectLst>
              </a:rPr>
              <a:t>salvation</a:t>
            </a:r>
            <a:r>
              <a:rPr lang="en-US" dirty="0"/>
              <a:t> and/or </a:t>
            </a:r>
            <a:r>
              <a:rPr lang="en-US" b="1" dirty="0">
                <a:effectLst>
                  <a:outerShdw blurRad="38100" dist="38100" dir="2700000" algn="tl">
                    <a:srgbClr val="000000">
                      <a:alpha val="43137"/>
                    </a:srgbClr>
                  </a:outerShdw>
                </a:effectLst>
              </a:rPr>
              <a:t>deliverance</a:t>
            </a:r>
            <a:r>
              <a:rPr lang="en-US" dirty="0"/>
              <a:t>) via a </a:t>
            </a:r>
            <a:r>
              <a:rPr lang="en-US" b="1" u="sng" dirty="0">
                <a:effectLst>
                  <a:outerShdw blurRad="38100" dist="38100" dir="2700000" algn="tl">
                    <a:srgbClr val="000000">
                      <a:alpha val="43137"/>
                    </a:srgbClr>
                  </a:outerShdw>
                </a:effectLst>
              </a:rPr>
              <a:t>sótér</a:t>
            </a:r>
            <a:r>
              <a:rPr lang="en-US" dirty="0"/>
              <a:t> (a </a:t>
            </a:r>
            <a:r>
              <a:rPr lang="en-US" b="1" dirty="0">
                <a:effectLst>
                  <a:outerShdw blurRad="38100" dist="38100" dir="2700000" algn="tl">
                    <a:srgbClr val="000000">
                      <a:alpha val="43137"/>
                    </a:srgbClr>
                  </a:outerShdw>
                </a:effectLst>
              </a:rPr>
              <a:t>Saviour </a:t>
            </a:r>
            <a:r>
              <a:rPr lang="en-US" dirty="0"/>
              <a:t>or</a:t>
            </a:r>
            <a:r>
              <a:rPr lang="en-US" b="1" dirty="0">
                <a:effectLst>
                  <a:outerShdw blurRad="38100" dist="38100" dir="2700000" algn="tl">
                    <a:srgbClr val="000000">
                      <a:alpha val="43137"/>
                    </a:srgbClr>
                  </a:outerShdw>
                </a:effectLst>
              </a:rPr>
              <a:t> Deliverer</a:t>
            </a:r>
            <a:r>
              <a:rPr lang="en-US" dirty="0"/>
              <a:t>)… </a:t>
            </a:r>
          </a:p>
          <a:p>
            <a:r>
              <a:rPr lang="en-US" dirty="0"/>
              <a:t>In systematic theology, it refers to the study of the </a:t>
            </a:r>
            <a:r>
              <a:rPr lang="en-US" b="1" dirty="0">
                <a:effectLst>
                  <a:outerShdw blurRad="38100" dist="38100" dir="2700000" algn="tl">
                    <a:srgbClr val="000000">
                      <a:alpha val="43137"/>
                    </a:srgbClr>
                  </a:outerShdw>
                </a:effectLst>
              </a:rPr>
              <a:t>‘doctrine of salvation.’</a:t>
            </a:r>
          </a:p>
          <a:p>
            <a:r>
              <a:rPr lang="en-US" dirty="0"/>
              <a:t>“Soteriology, the doctrine of salvation, must be the grandest theme in the Scriptures. It embraces all of time as well as eternity past and future. It relates in one way or another to all of mankind, without exception. It even has ramifications in the sphere of the angels. It is the theme of both the Old and New Testaments. It is personal, national, and cosmic. And it centers on the greatest Person, our Lord Jesus Christ.” Charles Ryrie</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66</a:t>
            </a:fld>
            <a:endParaRPr lang="en-US" dirty="0"/>
          </a:p>
        </p:txBody>
      </p:sp>
    </p:spTree>
    <p:extLst>
      <p:ext uri="{BB962C8B-B14F-4D97-AF65-F5344CB8AC3E}">
        <p14:creationId xmlns:p14="http://schemas.microsoft.com/office/powerpoint/2010/main" val="7768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624" y="0"/>
            <a:ext cx="8948210" cy="1172882"/>
          </a:xfrm>
        </p:spPr>
        <p:txBody>
          <a:bodyPr/>
          <a:lstStyle/>
          <a:p>
            <a:r>
              <a:rPr lang="en-US" sz="4000" b="1" dirty="0">
                <a:effectLst>
                  <a:outerShdw blurRad="38100" dist="38100" dir="2700000" algn="tl">
                    <a:srgbClr val="000000">
                      <a:alpha val="43137"/>
                    </a:srgbClr>
                  </a:outerShdw>
                </a:effectLst>
              </a:rPr>
              <a:t>Soteriology</a:t>
            </a:r>
          </a:p>
        </p:txBody>
      </p:sp>
      <p:sp>
        <p:nvSpPr>
          <p:cNvPr id="3" name="Content Placeholder 2"/>
          <p:cNvSpPr>
            <a:spLocks noGrp="1"/>
          </p:cNvSpPr>
          <p:nvPr>
            <p:ph idx="1"/>
          </p:nvPr>
        </p:nvSpPr>
        <p:spPr>
          <a:xfrm>
            <a:off x="1102624" y="1955800"/>
            <a:ext cx="9588346" cy="4470399"/>
          </a:xfrm>
        </p:spPr>
        <p:txBody>
          <a:bodyPr>
            <a:noAutofit/>
          </a:bodyPr>
          <a:lstStyle/>
          <a:p>
            <a:r>
              <a:rPr lang="en-US" dirty="0"/>
              <a:t>For the purposes of this presentation, let’s </a:t>
            </a:r>
            <a:r>
              <a:rPr lang="en-US" b="1" dirty="0"/>
              <a:t>fast forward </a:t>
            </a:r>
            <a:r>
              <a:rPr lang="en-US" dirty="0"/>
              <a:t>thru the ABC’s of Soteriology, applying it to evangelism…</a:t>
            </a:r>
          </a:p>
          <a:p>
            <a:r>
              <a:rPr lang="en-US" dirty="0"/>
              <a:t>We are just sowers of His Seed</a:t>
            </a:r>
          </a:p>
          <a:p>
            <a:r>
              <a:rPr lang="en-US" dirty="0"/>
              <a:t>The Apostle Paul said, “Who then is Paul, and who is Apollos, but ministers by whom ye believed, even as the Lord gave to every man? I have planted, Apollos watered; but God gave the increase. So then neither is he that planteth any thing, neither he that watereth; </a:t>
            </a:r>
            <a:r>
              <a:rPr lang="en-US" b="1" i="1" u="sng" dirty="0">
                <a:effectLst>
                  <a:outerShdw blurRad="38100" dist="38100" dir="2700000" algn="tl">
                    <a:srgbClr val="000000">
                      <a:alpha val="43137"/>
                    </a:srgbClr>
                  </a:outerShdw>
                </a:effectLst>
              </a:rPr>
              <a:t>but God that giveth the increase</a:t>
            </a:r>
            <a:r>
              <a:rPr lang="en-US" dirty="0"/>
              <a:t>. Now he that planteth and he that watereth are one: and every man shall receive his own reward according to his own labour.” 1</a:t>
            </a:r>
            <a:r>
              <a:rPr lang="en-US" baseline="30000" dirty="0"/>
              <a:t>st</a:t>
            </a:r>
            <a:r>
              <a:rPr lang="en-US" dirty="0"/>
              <a:t> Cor 3:5-8</a:t>
            </a:r>
          </a:p>
          <a:p>
            <a:r>
              <a:rPr lang="en-US" dirty="0"/>
              <a:t>Which means we don’t manufacture results, nor create results</a:t>
            </a:r>
          </a:p>
          <a:p>
            <a:r>
              <a:rPr lang="en-US" dirty="0"/>
              <a:t>We don’t ask them to ‘accept Jesus into their heart,’ then declare them saved</a:t>
            </a:r>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67</a:t>
            </a:fld>
            <a:endParaRPr lang="en-US" dirty="0"/>
          </a:p>
        </p:txBody>
      </p:sp>
    </p:spTree>
    <p:extLst>
      <p:ext uri="{BB962C8B-B14F-4D97-AF65-F5344CB8AC3E}">
        <p14:creationId xmlns:p14="http://schemas.microsoft.com/office/powerpoint/2010/main" val="42853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73786"/>
          </a:xfrm>
        </p:spPr>
        <p:txBody>
          <a:bodyPr/>
          <a:lstStyle/>
          <a:p>
            <a:r>
              <a:rPr lang="en-US" sz="4000" b="1" dirty="0">
                <a:effectLst>
                  <a:outerShdw blurRad="38100" dist="38100" dir="2700000" algn="tl">
                    <a:srgbClr val="000000">
                      <a:alpha val="43137"/>
                    </a:srgbClr>
                  </a:outerShdw>
                </a:effectLst>
              </a:rPr>
              <a:t>Soteriology</a:t>
            </a:r>
            <a:endParaRPr lang="en-US" sz="4000" dirty="0"/>
          </a:p>
        </p:txBody>
      </p:sp>
      <p:sp>
        <p:nvSpPr>
          <p:cNvPr id="3" name="Content Placeholder 2"/>
          <p:cNvSpPr>
            <a:spLocks noGrp="1"/>
          </p:cNvSpPr>
          <p:nvPr>
            <p:ph idx="1"/>
          </p:nvPr>
        </p:nvSpPr>
        <p:spPr>
          <a:xfrm>
            <a:off x="1103312" y="2052918"/>
            <a:ext cx="9386888" cy="4195481"/>
          </a:xfrm>
        </p:spPr>
        <p:txBody>
          <a:bodyPr>
            <a:normAutofit/>
          </a:bodyPr>
          <a:lstStyle/>
          <a:p>
            <a:r>
              <a:rPr lang="en-US" dirty="0"/>
              <a:t>We don’t ask them to give a ‘raise your hand roll-call,’ then declare them saved</a:t>
            </a:r>
          </a:p>
          <a:p>
            <a:r>
              <a:rPr lang="en-US" dirty="0"/>
              <a:t>We don’t get them to make a decision, then declare them saved </a:t>
            </a:r>
          </a:p>
          <a:p>
            <a:r>
              <a:rPr lang="en-US" dirty="0"/>
              <a:t>We don’t have them repeat an ‘Unbiblical Sinner’s Prayer,’ then declare them saved  (my comprehensive article here </a:t>
            </a:r>
            <a:r>
              <a:rPr lang="en-US" dirty="0">
                <a:hlinkClick r:id="rId2"/>
              </a:rPr>
              <a:t>https://www.theexpositor.tv/blog/the-sinners-prayer-biblical-or-unbiblical-by-bill-rhetts/</a:t>
            </a:r>
            <a:r>
              <a:rPr lang="en-US" dirty="0"/>
              <a:t>)</a:t>
            </a:r>
          </a:p>
          <a:p>
            <a:r>
              <a:rPr lang="en-US" dirty="0"/>
              <a:t>However, I generally plead to them, to respond to that Gospel call (Christ for salvation)</a:t>
            </a:r>
          </a:p>
          <a:p>
            <a:r>
              <a:rPr lang="en-US" dirty="0"/>
              <a:t>The Lord adds to His church as He chooses</a:t>
            </a:r>
          </a:p>
          <a:p>
            <a:r>
              <a:rPr lang="en-US" dirty="0"/>
              <a:t>All the results belong to the Lord, and</a:t>
            </a:r>
          </a:p>
          <a:p>
            <a:r>
              <a:rPr lang="en-US" dirty="0"/>
              <a:t>All the glory goes to the Lord</a:t>
            </a:r>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68</a:t>
            </a:fld>
            <a:endParaRPr lang="en-US" dirty="0"/>
          </a:p>
        </p:txBody>
      </p:sp>
    </p:spTree>
    <p:extLst>
      <p:ext uri="{BB962C8B-B14F-4D97-AF65-F5344CB8AC3E}">
        <p14:creationId xmlns:p14="http://schemas.microsoft.com/office/powerpoint/2010/main" val="73265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sz="4400" b="1" dirty="0">
                <a:effectLst>
                  <a:outerShdw blurRad="38100" dist="38100" dir="2700000" algn="tl">
                    <a:srgbClr val="000000">
                      <a:alpha val="43137"/>
                    </a:srgbClr>
                  </a:outerShdw>
                </a:effectLst>
              </a:rPr>
              <a:t>Soteriology</a:t>
            </a:r>
            <a:endParaRPr lang="en-US" dirty="0"/>
          </a:p>
        </p:txBody>
      </p:sp>
      <p:sp>
        <p:nvSpPr>
          <p:cNvPr id="3" name="Content Placeholder 2"/>
          <p:cNvSpPr>
            <a:spLocks noGrp="1"/>
          </p:cNvSpPr>
          <p:nvPr>
            <p:ph idx="1"/>
          </p:nvPr>
        </p:nvSpPr>
        <p:spPr/>
        <p:txBody>
          <a:bodyPr/>
          <a:lstStyle/>
          <a:p>
            <a:r>
              <a:rPr lang="en-US" dirty="0"/>
              <a:t>“Salvation is entirely a matter of God’s free, sovereign choice… Nevertheless, it is equally true to say that if a man is not saved, it is because of his own rejection of the gospel which is offered to him.” ~ Martyn Lloyd-Jones.</a:t>
            </a:r>
          </a:p>
          <a:p>
            <a:r>
              <a:rPr lang="en-US" dirty="0"/>
              <a:t>Evangelism is not a ball game to see how many souls I can profess to win to Christ. Evangelism is a matter of eternal life, or eternal damnation. Only the Lord knows the heart, but in time we can examine the fruit.” ~ Bill Rhetts</a:t>
            </a:r>
          </a:p>
          <a:p>
            <a:r>
              <a:rPr lang="en-US" dirty="0"/>
              <a:t>Here’s a video of a fellow ‘responding’ to the Gospel, as I open-air preached in Dallas Texas </a:t>
            </a:r>
            <a:r>
              <a:rPr lang="en-US" dirty="0">
                <a:hlinkClick r:id="rId2"/>
              </a:rPr>
              <a:t>http://youtu.be/CK4ljmYKno0</a:t>
            </a:r>
            <a:r>
              <a:rPr lang="en-US" dirty="0"/>
              <a:t> </a:t>
            </a:r>
          </a:p>
          <a:p>
            <a:r>
              <a:rPr lang="en-US" dirty="0"/>
              <a:t>Here’s a video of three responding to the Gospel via one open-air sermon (a Muslim, a lady &amp; a homosexual). I did not declare them saved &amp; more discipling was done off camera </a:t>
            </a:r>
            <a:r>
              <a:rPr lang="en-US" dirty="0">
                <a:hlinkClick r:id="rId3"/>
              </a:rPr>
              <a:t>https://youtu.be/4XgcN7nE6v0</a:t>
            </a:r>
            <a:r>
              <a:rPr lang="en-US" dirty="0"/>
              <a:t> </a:t>
            </a:r>
          </a:p>
          <a:p>
            <a:pPr marL="0"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69</a:t>
            </a:fld>
            <a:endParaRPr lang="en-US" dirty="0"/>
          </a:p>
        </p:txBody>
      </p:sp>
    </p:spTree>
    <p:extLst>
      <p:ext uri="{BB962C8B-B14F-4D97-AF65-F5344CB8AC3E}">
        <p14:creationId xmlns:p14="http://schemas.microsoft.com/office/powerpoint/2010/main" val="326457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Thayer's</a:t>
            </a:r>
            <a:r>
              <a:rPr lang="en-US" b="1" dirty="0">
                <a:effectLst>
                  <a:outerShdw blurRad="38100" dist="38100" dir="2700000" algn="tl">
                    <a:srgbClr val="000000">
                      <a:alpha val="43137"/>
                    </a:srgbClr>
                  </a:outerShdw>
                </a:effectLst>
              </a:rPr>
              <a:t> Definition of the ‘Church’</a:t>
            </a:r>
            <a:br>
              <a:rPr lang="en-US" dirty="0"/>
            </a:br>
            <a:endParaRPr lang="en-US" dirty="0"/>
          </a:p>
        </p:txBody>
      </p:sp>
      <p:sp>
        <p:nvSpPr>
          <p:cNvPr id="3" name="Content Placeholder 2"/>
          <p:cNvSpPr>
            <a:spLocks noGrp="1"/>
          </p:cNvSpPr>
          <p:nvPr>
            <p:ph idx="1"/>
          </p:nvPr>
        </p:nvSpPr>
        <p:spPr/>
        <p:txBody>
          <a:bodyPr>
            <a:normAutofit/>
          </a:bodyPr>
          <a:lstStyle/>
          <a:p>
            <a:pPr lvl="0"/>
            <a:r>
              <a:rPr lang="en-US" dirty="0"/>
              <a:t>A gathering of citizens, called out from their homes into some </a:t>
            </a:r>
            <a:r>
              <a:rPr lang="en-US" b="1" dirty="0">
                <a:effectLst>
                  <a:outerShdw blurRad="38100" dist="38100" dir="2700000" algn="tl">
                    <a:srgbClr val="000000">
                      <a:alpha val="43137"/>
                    </a:srgbClr>
                  </a:outerShdw>
                </a:effectLst>
              </a:rPr>
              <a:t>public place</a:t>
            </a:r>
          </a:p>
          <a:p>
            <a:pPr lvl="0"/>
            <a:r>
              <a:rPr lang="en-US" dirty="0"/>
              <a:t>An assembly of the people convened at the </a:t>
            </a:r>
            <a:r>
              <a:rPr lang="en-US" b="1" dirty="0">
                <a:effectLst>
                  <a:outerShdw blurRad="38100" dist="38100" dir="2700000" algn="tl">
                    <a:srgbClr val="000000">
                      <a:alpha val="43137"/>
                    </a:srgbClr>
                  </a:outerShdw>
                </a:effectLst>
              </a:rPr>
              <a:t>public place</a:t>
            </a:r>
            <a:r>
              <a:rPr lang="en-US" dirty="0"/>
              <a:t> of the council for the purpose of deliberating</a:t>
            </a:r>
          </a:p>
          <a:p>
            <a:pPr lvl="0"/>
            <a:r>
              <a:rPr lang="en-US" dirty="0"/>
              <a:t>Any gathering or throng of men assembled by chance, tumultuously in a Christian sense</a:t>
            </a:r>
          </a:p>
          <a:p>
            <a:pPr lvl="0"/>
            <a:r>
              <a:rPr lang="en-US" dirty="0"/>
              <a:t>An assembly of Christians gathered for worship in a religious meeting</a:t>
            </a:r>
          </a:p>
          <a:p>
            <a:pPr lvl="0"/>
            <a:r>
              <a:rPr lang="en-US" dirty="0"/>
              <a:t>Those </a:t>
            </a:r>
            <a:r>
              <a:rPr lang="en-US" b="1" dirty="0">
                <a:effectLst>
                  <a:outerShdw blurRad="38100" dist="38100" dir="2700000" algn="tl">
                    <a:srgbClr val="000000">
                      <a:alpha val="43137"/>
                    </a:srgbClr>
                  </a:outerShdw>
                </a:effectLst>
              </a:rPr>
              <a:t>who anywhere</a:t>
            </a:r>
            <a:r>
              <a:rPr lang="en-US" dirty="0"/>
              <a:t>, in a city, village, constitute such a company, and are united into one body</a:t>
            </a:r>
          </a:p>
          <a:p>
            <a:pPr lvl="0"/>
            <a:r>
              <a:rPr lang="en-US" dirty="0"/>
              <a:t>The whole body of Christians scattered throughout the earth</a:t>
            </a:r>
          </a:p>
          <a:p>
            <a:pPr lvl="0"/>
            <a:r>
              <a:rPr lang="en-US" dirty="0"/>
              <a:t>The assembly of faithful Christians already dead, and received into heaven</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57382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70</a:t>
            </a:fld>
            <a:endParaRPr lang="en-US" dirty="0"/>
          </a:p>
        </p:txBody>
      </p:sp>
      <p:sp>
        <p:nvSpPr>
          <p:cNvPr id="3" name="Rectangle 2"/>
          <p:cNvSpPr/>
          <p:nvPr/>
        </p:nvSpPr>
        <p:spPr>
          <a:xfrm>
            <a:off x="1521151" y="2131359"/>
            <a:ext cx="7191392" cy="2344231"/>
          </a:xfrm>
          <a:prstGeom prst="rect">
            <a:avLst/>
          </a:prstGeom>
        </p:spPr>
        <p:txBody>
          <a:bodyPr wrap="none">
            <a:spAutoFit/>
          </a:bodyPr>
          <a:lstStyle/>
          <a:p>
            <a:pP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Encouraging words </a:t>
            </a:r>
          </a:p>
          <a:p>
            <a:pPr algn="ctr">
              <a:lnSpc>
                <a:spcPct val="115000"/>
              </a:lnSpc>
              <a:spcAft>
                <a:spcPts val="1000"/>
              </a:spcAft>
            </a:pPr>
            <a:r>
              <a:rPr lang="en-US" sz="60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from others</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609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Encouraging words from others</a:t>
            </a:r>
            <a:br>
              <a:rPr lang="en-US" dirty="0"/>
            </a:br>
            <a:endParaRPr lang="en-US" dirty="0"/>
          </a:p>
        </p:txBody>
      </p:sp>
      <p:sp>
        <p:nvSpPr>
          <p:cNvPr id="3" name="Content Placeholder 2"/>
          <p:cNvSpPr>
            <a:spLocks noGrp="1"/>
          </p:cNvSpPr>
          <p:nvPr>
            <p:ph idx="1"/>
          </p:nvPr>
        </p:nvSpPr>
        <p:spPr>
          <a:xfrm>
            <a:off x="1103312" y="2014818"/>
            <a:ext cx="9251650" cy="4195481"/>
          </a:xfrm>
        </p:spPr>
        <p:txBody>
          <a:bodyPr>
            <a:normAutofit/>
          </a:bodyPr>
          <a:lstStyle/>
          <a:p>
            <a:r>
              <a:rPr lang="en-US" dirty="0"/>
              <a:t>“If sinners will be damned, at least let them leap to hell over our bodies. And if they perish, let them perish with our arms about their knees, imploring them to stay. If hell must be filled, at least let it be filled in the teeth of our exertions, and let not one go there unwarned and unprayed for.” ~ Charles Spurgeon</a:t>
            </a:r>
          </a:p>
          <a:p>
            <a:r>
              <a:rPr lang="en-US" dirty="0"/>
              <a:t>“Do you want to go to heaven alone? I fear you will never go there. Have you no wish for others to be saved? Then you are not saved yourself. Be sure of that.” Charles Surgeon</a:t>
            </a:r>
          </a:p>
          <a:p>
            <a:r>
              <a:rPr lang="en-US" b="1" dirty="0"/>
              <a:t>Disclaimer: </a:t>
            </a:r>
            <a:r>
              <a:rPr lang="en-US" dirty="0"/>
              <a:t>I loathe Wesley’s doctrine, but I like the following attitude</a:t>
            </a:r>
          </a:p>
          <a:p>
            <a:r>
              <a:rPr lang="en-US" dirty="0"/>
              <a:t>“Give me one hundred preachers who fear nothing but sin, and desire nothing but God, and I care not a straw whether they be clergymen or laymen; such alone will shake the gates of hell and set up the kingdom of heaven on Earth.” ~ John Wesley </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71</a:t>
            </a:fld>
            <a:endParaRPr lang="en-US" dirty="0"/>
          </a:p>
        </p:txBody>
      </p:sp>
    </p:spTree>
    <p:extLst>
      <p:ext uri="{BB962C8B-B14F-4D97-AF65-F5344CB8AC3E}">
        <p14:creationId xmlns:p14="http://schemas.microsoft.com/office/powerpoint/2010/main" val="191442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16121"/>
          </a:xfrm>
        </p:spPr>
        <p:txBody>
          <a:bodyPr/>
          <a:lstStyle/>
          <a:p>
            <a:r>
              <a:rPr lang="en-US" sz="4000" b="1" dirty="0">
                <a:effectLst>
                  <a:outerShdw blurRad="38100" dist="38100" dir="2700000" algn="tl">
                    <a:srgbClr val="000000">
                      <a:alpha val="43137"/>
                    </a:srgbClr>
                  </a:outerShdw>
                </a:effectLst>
              </a:rPr>
              <a:t>Encouraging words from others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2" y="2052918"/>
            <a:ext cx="9249228" cy="4195481"/>
          </a:xfrm>
        </p:spPr>
        <p:txBody>
          <a:bodyPr>
            <a:normAutofit/>
          </a:bodyPr>
          <a:lstStyle/>
          <a:p>
            <a:r>
              <a:rPr lang="en-US" dirty="0"/>
              <a:t>“If the Christian is truly obedient to the Great Commission, he will give his life to go down into the well, or to hold the rope for those who go down. Either way, the rope will be burned into his hands. The depth of the scars will determine the extent of the obedience. Have you surrendered your life to go to the lost peoples of the world, or have you surrendered your life to support those who go? What has the Great Commission cost you? Where are your scars?” </a:t>
            </a:r>
            <a:br>
              <a:rPr lang="en-US" dirty="0"/>
            </a:br>
            <a:r>
              <a:rPr lang="en-US" dirty="0"/>
              <a:t>- Paul Washer, HeartCry Missionary Society</a:t>
            </a:r>
            <a:br>
              <a:rPr lang="en-US" dirty="0"/>
            </a:br>
            <a:endParaRPr lang="en-US" dirty="0"/>
          </a:p>
          <a:p>
            <a:r>
              <a:rPr lang="en-US" dirty="0"/>
              <a:t>“In answer to your inquiry, I consider that the chief dangers which confront the coming century will be religion without the Holy Ghost, Christianity without Christ, forgiveness without repentance, salvation without regeneration, politics without God, and heaven without hell.” </a:t>
            </a:r>
            <a:br>
              <a:rPr lang="en-US" dirty="0"/>
            </a:br>
            <a:r>
              <a:rPr lang="en-US" dirty="0"/>
              <a:t>– William Booth, Founder of the Salvation Army</a:t>
            </a:r>
            <a:br>
              <a:rPr lang="en-US" dirty="0"/>
            </a:br>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72</a:t>
            </a:fld>
            <a:endParaRPr lang="en-US" dirty="0"/>
          </a:p>
        </p:txBody>
      </p:sp>
    </p:spTree>
    <p:extLst>
      <p:ext uri="{BB962C8B-B14F-4D97-AF65-F5344CB8AC3E}">
        <p14:creationId xmlns:p14="http://schemas.microsoft.com/office/powerpoint/2010/main" val="950970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99645"/>
          </a:xfrm>
        </p:spPr>
        <p:txBody>
          <a:bodyPr>
            <a:normAutofit/>
          </a:bodyPr>
          <a:lstStyle/>
          <a:p>
            <a:r>
              <a:rPr lang="en-US" sz="4000" b="1" dirty="0">
                <a:effectLst>
                  <a:outerShdw blurRad="38100" dist="38100" dir="2700000" algn="tl">
                    <a:srgbClr val="000000">
                      <a:alpha val="43137"/>
                    </a:srgbClr>
                  </a:outerShdw>
                </a:effectLst>
              </a:rPr>
              <a:t>Encouraging words from others</a:t>
            </a:r>
          </a:p>
        </p:txBody>
      </p:sp>
      <p:sp>
        <p:nvSpPr>
          <p:cNvPr id="3" name="Content Placeholder 2"/>
          <p:cNvSpPr>
            <a:spLocks noGrp="1"/>
          </p:cNvSpPr>
          <p:nvPr>
            <p:ph idx="1"/>
          </p:nvPr>
        </p:nvSpPr>
        <p:spPr/>
        <p:txBody>
          <a:bodyPr/>
          <a:lstStyle/>
          <a:p>
            <a:r>
              <a:rPr lang="en-US" dirty="0"/>
              <a:t>Dr. Martyn Lloyd-Jones said of Whitefield, “They must not wait for souls to come to them. They must go after souls, and compel them to come in. He [Whitefield] did not sit tamely by his fireside…. He dived into holes and corners after sinners. He hunted out people, and their sin, that he might present Christ to them.”</a:t>
            </a:r>
          </a:p>
          <a:p>
            <a:r>
              <a:rPr lang="en-US" dirty="0"/>
              <a:t>“We are not to preach merely to those who come to listen. We must carry the Gospel to where men do not desire it. We should consider it our business to be generously impertinent—thrusting the Gospel into men’s way—whether they will hear or whether they will not.” </a:t>
            </a:r>
            <a:br>
              <a:rPr lang="en-US" dirty="0"/>
            </a:br>
            <a:r>
              <a:rPr lang="en-US" dirty="0"/>
              <a:t>- Charles Spurgeon</a:t>
            </a:r>
          </a:p>
        </p:txBody>
      </p:sp>
      <p:sp>
        <p:nvSpPr>
          <p:cNvPr id="4" name="Footer Placeholder 3"/>
          <p:cNvSpPr>
            <a:spLocks noGrp="1"/>
          </p:cNvSpPr>
          <p:nvPr>
            <p:ph type="ftr" sz="quarter" idx="11"/>
          </p:nvPr>
        </p:nvSpPr>
        <p:spPr/>
        <p:txBody>
          <a:bodyPr/>
          <a:lstStyle/>
          <a:p>
            <a:r>
              <a:rPr lang="en-US" dirty="0"/>
              <a:t>TheExpositor.tv</a:t>
            </a:r>
          </a:p>
        </p:txBody>
      </p:sp>
      <p:sp>
        <p:nvSpPr>
          <p:cNvPr id="5" name="Slide Number Placeholder 4"/>
          <p:cNvSpPr>
            <a:spLocks noGrp="1"/>
          </p:cNvSpPr>
          <p:nvPr>
            <p:ph type="sldNum" sz="quarter" idx="12"/>
          </p:nvPr>
        </p:nvSpPr>
        <p:spPr/>
        <p:txBody>
          <a:bodyPr/>
          <a:lstStyle/>
          <a:p>
            <a:fld id="{D57F1E4F-1CFF-5643-939E-02111984F565}" type="slidenum">
              <a:rPr lang="en-US" smtClean="0"/>
              <a:t>73</a:t>
            </a:fld>
            <a:endParaRPr lang="en-US" dirty="0"/>
          </a:p>
        </p:txBody>
      </p:sp>
    </p:spTree>
    <p:extLst>
      <p:ext uri="{BB962C8B-B14F-4D97-AF65-F5344CB8AC3E}">
        <p14:creationId xmlns:p14="http://schemas.microsoft.com/office/powerpoint/2010/main" val="25308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TheExpositor.tv</a:t>
            </a:r>
          </a:p>
        </p:txBody>
      </p:sp>
      <p:sp>
        <p:nvSpPr>
          <p:cNvPr id="2" name="Slide Number Placeholder 1"/>
          <p:cNvSpPr>
            <a:spLocks noGrp="1"/>
          </p:cNvSpPr>
          <p:nvPr>
            <p:ph type="sldNum" sz="quarter" idx="12"/>
          </p:nvPr>
        </p:nvSpPr>
        <p:spPr/>
        <p:txBody>
          <a:bodyPr/>
          <a:lstStyle/>
          <a:p>
            <a:fld id="{D57F1E4F-1CFF-5643-939E-02111984F565}" type="slidenum">
              <a:rPr lang="en-US" smtClean="0"/>
              <a:t>74</a:t>
            </a:fld>
            <a:endParaRPr lang="en-US" dirty="0"/>
          </a:p>
        </p:txBody>
      </p:sp>
      <p:sp>
        <p:nvSpPr>
          <p:cNvPr id="3" name="Rectangle 2"/>
          <p:cNvSpPr/>
          <p:nvPr/>
        </p:nvSpPr>
        <p:spPr>
          <a:xfrm>
            <a:off x="2079809" y="2030230"/>
            <a:ext cx="6781023" cy="887487"/>
          </a:xfrm>
          <a:prstGeom prst="rect">
            <a:avLst/>
          </a:prstGeom>
        </p:spPr>
        <p:txBody>
          <a:bodyPr wrap="none">
            <a:spAutoFit/>
          </a:bodyPr>
          <a:lstStyle/>
          <a:p>
            <a:pPr>
              <a:lnSpc>
                <a:spcPct val="115000"/>
              </a:lnSpc>
              <a:spcAft>
                <a:spcPts val="1000"/>
              </a:spcAft>
            </a:pPr>
            <a:r>
              <a:rPr lang="en-US" sz="4800" b="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Round table discussion</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9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49859"/>
            <a:ext cx="9679440" cy="1105184"/>
          </a:xfrm>
        </p:spPr>
        <p:txBody>
          <a:bodyPr/>
          <a:lstStyle/>
          <a:p>
            <a:r>
              <a:rPr lang="en-US" sz="4000" b="1" dirty="0">
                <a:effectLst>
                  <a:outerShdw blurRad="38100" dist="38100" dir="2700000" algn="tl">
                    <a:srgbClr val="000000">
                      <a:alpha val="43137"/>
                    </a:srgbClr>
                  </a:outerShdw>
                </a:effectLst>
              </a:rPr>
              <a:t>The Church</a:t>
            </a:r>
          </a:p>
        </p:txBody>
      </p:sp>
      <p:sp>
        <p:nvSpPr>
          <p:cNvPr id="3" name="Content Placeholder 2"/>
          <p:cNvSpPr>
            <a:spLocks noGrp="1"/>
          </p:cNvSpPr>
          <p:nvPr>
            <p:ph idx="1"/>
          </p:nvPr>
        </p:nvSpPr>
        <p:spPr/>
        <p:txBody>
          <a:bodyPr/>
          <a:lstStyle/>
          <a:p>
            <a:pPr lvl="0"/>
            <a:r>
              <a:rPr lang="en-US" dirty="0"/>
              <a:t>Strong’s #1577 on ekklēsía</a:t>
            </a:r>
            <a:endParaRPr lang="en-US" b="1" dirty="0"/>
          </a:p>
          <a:p>
            <a:pPr lvl="0"/>
            <a:r>
              <a:rPr lang="en-US" dirty="0"/>
              <a:t>An ‘assembly’</a:t>
            </a:r>
          </a:p>
          <a:p>
            <a:pPr lvl="0"/>
            <a:r>
              <a:rPr lang="en-US" dirty="0"/>
              <a:t>To ‘call out’</a:t>
            </a:r>
          </a:p>
          <a:p>
            <a:pPr lvl="0"/>
            <a:r>
              <a:rPr lang="en-US" dirty="0"/>
              <a:t>The ‘called out ones’</a:t>
            </a:r>
          </a:p>
          <a:p>
            <a:endParaRPr lang="en-US" dirty="0"/>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7057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78" y="0"/>
            <a:ext cx="10058400" cy="1255043"/>
          </a:xfrm>
        </p:spPr>
        <p:txBody>
          <a:bodyPr/>
          <a:lstStyle/>
          <a:p>
            <a:r>
              <a:rPr lang="en-US" sz="4000" b="1" dirty="0">
                <a:effectLst>
                  <a:outerShdw blurRad="38100" dist="38100" dir="2700000" algn="tl">
                    <a:srgbClr val="000000">
                      <a:alpha val="43137"/>
                    </a:srgbClr>
                  </a:outerShdw>
                </a:effectLst>
              </a:rPr>
              <a:t>The Church</a:t>
            </a:r>
          </a:p>
        </p:txBody>
      </p:sp>
      <p:sp>
        <p:nvSpPr>
          <p:cNvPr id="3" name="Content Placeholder 2"/>
          <p:cNvSpPr>
            <a:spLocks noGrp="1"/>
          </p:cNvSpPr>
          <p:nvPr>
            <p:ph idx="1"/>
          </p:nvPr>
        </p:nvSpPr>
        <p:spPr/>
        <p:txBody>
          <a:bodyPr>
            <a:normAutofit/>
          </a:bodyPr>
          <a:lstStyle/>
          <a:p>
            <a:r>
              <a:rPr lang="en-US" dirty="0"/>
              <a:t>The Biblical church is </a:t>
            </a:r>
            <a:r>
              <a:rPr lang="en-US" b="1" dirty="0">
                <a:effectLst>
                  <a:outerShdw blurRad="38100" dist="38100" dir="2700000" algn="tl">
                    <a:srgbClr val="000000">
                      <a:alpha val="43137"/>
                    </a:srgbClr>
                  </a:outerShdw>
                </a:effectLst>
              </a:rPr>
              <a:t>not the building</a:t>
            </a:r>
            <a:r>
              <a:rPr lang="en-US" dirty="0"/>
              <a:t>, it is the </a:t>
            </a:r>
            <a:r>
              <a:rPr lang="en-US" b="1" dirty="0">
                <a:effectLst>
                  <a:outerShdw blurRad="38100" dist="38100" dir="2700000" algn="tl">
                    <a:srgbClr val="000000">
                      <a:alpha val="43137"/>
                    </a:srgbClr>
                  </a:outerShdw>
                </a:effectLst>
              </a:rPr>
              <a:t>body of believers</a:t>
            </a:r>
            <a:r>
              <a:rPr lang="en-US" dirty="0"/>
              <a:t> </a:t>
            </a:r>
          </a:p>
          <a:p>
            <a:r>
              <a:rPr lang="en-US" dirty="0"/>
              <a:t>Nowhere in the Scriptures are Christians told to wait once a year, to bring an unbeliever to a crusade. </a:t>
            </a:r>
            <a:r>
              <a:rPr lang="en-US" b="1" u="sng" dirty="0">
                <a:effectLst>
                  <a:outerShdw blurRad="38100" dist="38100" dir="2700000" algn="tl">
                    <a:srgbClr val="000000">
                      <a:alpha val="43137"/>
                    </a:srgbClr>
                  </a:outerShdw>
                </a:effectLst>
              </a:rPr>
              <a:t>But the Scriptures do tell us to bring the crusade to them</a:t>
            </a:r>
            <a:r>
              <a:rPr lang="en-US" dirty="0"/>
              <a:t>.</a:t>
            </a:r>
          </a:p>
          <a:p>
            <a:r>
              <a:rPr lang="en-US" dirty="0"/>
              <a:t>Therefore, it is the Biblical duty and calling of </a:t>
            </a:r>
            <a:r>
              <a:rPr lang="en-US" b="1" dirty="0">
                <a:effectLst>
                  <a:outerShdw blurRad="38100" dist="38100" dir="2700000" algn="tl">
                    <a:srgbClr val="000000">
                      <a:alpha val="43137"/>
                    </a:srgbClr>
                  </a:outerShdw>
                </a:effectLst>
              </a:rPr>
              <a:t>Christians</a:t>
            </a:r>
            <a:r>
              <a:rPr lang="en-US" dirty="0"/>
              <a:t> (</a:t>
            </a:r>
            <a:r>
              <a:rPr lang="en-US" b="1" u="sng" dirty="0">
                <a:effectLst>
                  <a:outerShdw blurRad="38100" dist="38100" dir="2700000" algn="tl">
                    <a:srgbClr val="000000">
                      <a:alpha val="43137"/>
                    </a:srgbClr>
                  </a:outerShdw>
                </a:effectLst>
              </a:rPr>
              <a:t>the church</a:t>
            </a:r>
            <a:r>
              <a:rPr lang="en-US" dirty="0"/>
              <a:t>,) to ‘</a:t>
            </a:r>
            <a:r>
              <a:rPr lang="en-US" b="1" u="sng" dirty="0">
                <a:effectLst>
                  <a:outerShdw blurRad="38100" dist="38100" dir="2700000" algn="tl">
                    <a:srgbClr val="000000">
                      <a:alpha val="43137"/>
                    </a:srgbClr>
                  </a:outerShdw>
                </a:effectLst>
              </a:rPr>
              <a:t>go out</a:t>
            </a:r>
            <a:r>
              <a:rPr lang="en-US" dirty="0"/>
              <a:t>’ into the world. To be salt of the earth, and light of the world.</a:t>
            </a:r>
          </a:p>
          <a:p>
            <a:r>
              <a:rPr lang="en-US" dirty="0"/>
              <a:t>The </a:t>
            </a:r>
            <a:r>
              <a:rPr lang="en-US" b="1" dirty="0">
                <a:effectLst>
                  <a:outerShdw blurRad="38100" dist="38100" dir="2700000" algn="tl">
                    <a:srgbClr val="000000">
                      <a:alpha val="43137"/>
                    </a:srgbClr>
                  </a:outerShdw>
                </a:effectLst>
              </a:rPr>
              <a:t>church</a:t>
            </a:r>
            <a:r>
              <a:rPr lang="en-US" dirty="0"/>
              <a:t> is to ‘</a:t>
            </a:r>
            <a:r>
              <a:rPr lang="en-US" b="1" dirty="0">
                <a:effectLst>
                  <a:outerShdw blurRad="38100" dist="38100" dir="2700000" algn="tl">
                    <a:srgbClr val="000000">
                      <a:alpha val="43137"/>
                    </a:srgbClr>
                  </a:outerShdw>
                </a:effectLst>
              </a:rPr>
              <a:t>go outside</a:t>
            </a:r>
            <a:r>
              <a:rPr lang="en-US" dirty="0"/>
              <a:t>’ the fours walls of that building, that most call the church</a:t>
            </a:r>
          </a:p>
          <a:p>
            <a:r>
              <a:rPr lang="en-US" dirty="0"/>
              <a:t>The Lords ‘Great Commission’ is Matthew 28:18-20. </a:t>
            </a:r>
          </a:p>
          <a:p>
            <a:r>
              <a:rPr lang="en-US" dirty="0"/>
              <a:t>“And Jesus came and spake unto them, saying, All power is given unto me in heaven and in earth. Go ye therefore, and teach all nations, baptizing them in the name of the Father, and of the Son, and of the Holy Ghost: Teaching them to observe all things whatsoever I have commanded you: and, lo, I am with you always, even unto the end of the world. Amen.”</a:t>
            </a:r>
          </a:p>
        </p:txBody>
      </p:sp>
      <p:sp>
        <p:nvSpPr>
          <p:cNvPr id="5" name="Footer Placeholder 4"/>
          <p:cNvSpPr>
            <a:spLocks noGrp="1"/>
          </p:cNvSpPr>
          <p:nvPr>
            <p:ph type="ftr" sz="quarter" idx="11"/>
          </p:nvPr>
        </p:nvSpPr>
        <p:spPr/>
        <p:txBody>
          <a:bodyPr/>
          <a:lstStyle/>
          <a:p>
            <a:r>
              <a:rPr lang="en-US" dirty="0"/>
              <a:t>TheExpositor.tv</a:t>
            </a:r>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4259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1820</TotalTime>
  <Words>7289</Words>
  <Application>Microsoft Office PowerPoint</Application>
  <PresentationFormat>Widescreen</PresentationFormat>
  <Paragraphs>515</Paragraphs>
  <Slides>74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Calibri</vt:lpstr>
      <vt:lpstr>Calibri Light</vt:lpstr>
      <vt:lpstr>Palatino Linotype</vt:lpstr>
      <vt:lpstr>Roboto</vt:lpstr>
      <vt:lpstr>Retrospect</vt:lpstr>
      <vt:lpstr>BIBLICAL EVANGELISM</vt:lpstr>
      <vt:lpstr>PowerPoint Presentation</vt:lpstr>
      <vt:lpstr>Table of contents</vt:lpstr>
      <vt:lpstr>Table of contents</vt:lpstr>
      <vt:lpstr>PowerPoint Presentation</vt:lpstr>
      <vt:lpstr>The Church </vt:lpstr>
      <vt:lpstr>Thayer's Definition of the ‘Church’ </vt:lpstr>
      <vt:lpstr>The Church</vt:lpstr>
      <vt:lpstr>The Church</vt:lpstr>
      <vt:lpstr>PowerPoint Presentation</vt:lpstr>
      <vt:lpstr>The Evangelist </vt:lpstr>
      <vt:lpstr>The Evangelist </vt:lpstr>
      <vt:lpstr>The Evangelist</vt:lpstr>
      <vt:lpstr>The Evangelist </vt:lpstr>
      <vt:lpstr>The Evangelist</vt:lpstr>
      <vt:lpstr>The Evangelist </vt:lpstr>
      <vt:lpstr>The Evangelist</vt:lpstr>
      <vt:lpstr>PowerPoint Presentation</vt:lpstr>
      <vt:lpstr>Boldness, courage, or confidence  </vt:lpstr>
      <vt:lpstr>Boldness, courage, or confidence</vt:lpstr>
      <vt:lpstr>Boldness, courage, or confidence</vt:lpstr>
      <vt:lpstr>PowerPoint Presentation</vt:lpstr>
      <vt:lpstr>The Bible on public preaching</vt:lpstr>
      <vt:lpstr>The Bible on public preaching</vt:lpstr>
      <vt:lpstr>The Bible on public preaching</vt:lpstr>
      <vt:lpstr>Additional Resources (articles) </vt:lpstr>
      <vt:lpstr>PowerPoint Presentation</vt:lpstr>
      <vt:lpstr>Different styles &amp; methodologies </vt:lpstr>
      <vt:lpstr>Different styles &amp; methodologies </vt:lpstr>
      <vt:lpstr>Contact evangelism is more Biblical</vt:lpstr>
      <vt:lpstr>Different styles &amp; methodologies</vt:lpstr>
      <vt:lpstr>Different styles &amp; methodologies </vt:lpstr>
      <vt:lpstr>PowerPoint Presentation</vt:lpstr>
      <vt:lpstr>PowerPoint Presentation</vt:lpstr>
      <vt:lpstr>Dealing with Hecklers </vt:lpstr>
      <vt:lpstr>Dealing with Hecklers </vt:lpstr>
      <vt:lpstr>Dealing with Hecklers  </vt:lpstr>
      <vt:lpstr>Dealing with Hecklers </vt:lpstr>
      <vt:lpstr>Some examples of how to handle hecklers </vt:lpstr>
      <vt:lpstr>PowerPoint Presentation</vt:lpstr>
      <vt:lpstr>Dealing with the ‘Stop Judging Me’ card</vt:lpstr>
      <vt:lpstr>Dealing with the ‘Stop Judging Me’ card</vt:lpstr>
      <vt:lpstr>PowerPoint Presentation</vt:lpstr>
      <vt:lpstr>Being ready to give an answer </vt:lpstr>
      <vt:lpstr>PowerPoint Presentation</vt:lpstr>
      <vt:lpstr>Our messages / sermons </vt:lpstr>
      <vt:lpstr>PowerPoint Presentation</vt:lpstr>
      <vt:lpstr>PowerPoint Presentation</vt:lpstr>
      <vt:lpstr>The Law vs the Gospel</vt:lpstr>
      <vt:lpstr>The Law vs the Gospel</vt:lpstr>
      <vt:lpstr>PowerPoint Presentation</vt:lpstr>
      <vt:lpstr>A Check up from the neck up</vt:lpstr>
      <vt:lpstr>PowerPoint Presentation</vt:lpstr>
      <vt:lpstr>When evangelism becomes a stumbling block  </vt:lpstr>
      <vt:lpstr>PowerPoint Presentation</vt:lpstr>
      <vt:lpstr>Dealing with the police </vt:lpstr>
      <vt:lpstr>Dealing with the police</vt:lpstr>
      <vt:lpstr>Dealing with the police</vt:lpstr>
      <vt:lpstr>Dealing with the police</vt:lpstr>
      <vt:lpstr>Dealing with the police</vt:lpstr>
      <vt:lpstr>Dealing with the police</vt:lpstr>
      <vt:lpstr>Dealing with the police</vt:lpstr>
      <vt:lpstr>Dealing with the police</vt:lpstr>
      <vt:lpstr>Dealing with the police – additional resources </vt:lpstr>
      <vt:lpstr>PowerPoint Presentation</vt:lpstr>
      <vt:lpstr>Soteriology </vt:lpstr>
      <vt:lpstr>Soteriology</vt:lpstr>
      <vt:lpstr>Soteriology</vt:lpstr>
      <vt:lpstr>Soteriology</vt:lpstr>
      <vt:lpstr>PowerPoint Presentation</vt:lpstr>
      <vt:lpstr>Encouraging words from others </vt:lpstr>
      <vt:lpstr>Encouraging words from others</vt:lpstr>
      <vt:lpstr>Encouraging words from others</vt:lpstr>
      <vt:lpstr>PowerPoint Presentation</vt:lpstr>
    </vt:vector>
  </TitlesOfParts>
  <Company>IPOC Ministries, Inc.</Company>
  <LinksUpToDate>false</LinksUpToDate>
  <SharedDoc>false</SharedDoc>
  <HyperlinkBase>www.TheExpositor.tv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Evangelism training</dc:title>
  <dc:subject>Evangelism</dc:subject>
  <dc:creator>Bill Rhetts</dc:creator>
  <cp:keywords>Open-Air preaching, Evangelism, Missions, Missionary, Training, Church training, Equipping the saints, Bill Rhetts,</cp:keywords>
  <dc:description>A training presentation on Biblical Evangelism. "No where in the Scrpitures are Christians told, to wait once a year to bring non-believers to a crusade. But the Scprtures do tell us to bring the crusade to them." Bill Rhetts</dc:description>
  <cp:lastModifiedBy>Bill Rhetts</cp:lastModifiedBy>
  <cp:revision>481</cp:revision>
  <dcterms:created xsi:type="dcterms:W3CDTF">2014-01-29T15:16:18Z</dcterms:created>
  <dcterms:modified xsi:type="dcterms:W3CDTF">2024-10-27T21:21:59Z</dcterms:modified>
  <cp:category>Training</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